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10234600" cy="7104050"/>
  <p:embeddedFontLst>
    <p:embeddedFont>
      <p:font typeface="Quattrocento Sans"/>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attrocentoSans-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QuattrocentoSans-italic.fntdata"/><Relationship Id="rId63" Type="http://schemas.openxmlformats.org/officeDocument/2006/relationships/font" Target="fonts/QuattrocentoSans-bold.fntdata"/><Relationship Id="rId22" Type="http://schemas.openxmlformats.org/officeDocument/2006/relationships/slide" Target="slides/slide17.xml"/><Relationship Id="rId66" Type="http://schemas.openxmlformats.org/officeDocument/2006/relationships/font" Target="fonts/RobotoMono-regular.fntdata"/><Relationship Id="rId21" Type="http://schemas.openxmlformats.org/officeDocument/2006/relationships/slide" Target="slides/slide16.xml"/><Relationship Id="rId65" Type="http://schemas.openxmlformats.org/officeDocument/2006/relationships/font" Target="fonts/QuattrocentoSans-boldItalic.fntdata"/><Relationship Id="rId24" Type="http://schemas.openxmlformats.org/officeDocument/2006/relationships/slide" Target="slides/slide19.xml"/><Relationship Id="rId68" Type="http://schemas.openxmlformats.org/officeDocument/2006/relationships/font" Target="fonts/RobotoMono-italic.fntdata"/><Relationship Id="rId23" Type="http://schemas.openxmlformats.org/officeDocument/2006/relationships/slide" Target="slides/slide18.xml"/><Relationship Id="rId67" Type="http://schemas.openxmlformats.org/officeDocument/2006/relationships/font" Target="fonts/RobotoMon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434999" cy="356437"/>
          </a:xfrm>
          <a:prstGeom prst="rect">
            <a:avLst/>
          </a:prstGeom>
          <a:noFill/>
          <a:ln>
            <a:noFill/>
          </a:ln>
        </p:spPr>
        <p:txBody>
          <a:bodyPr anchorCtr="0" anchor="t"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797246" y="0"/>
            <a:ext cx="4434999" cy="356437"/>
          </a:xfrm>
          <a:prstGeom prst="rect">
            <a:avLst/>
          </a:prstGeom>
          <a:noFill/>
          <a:ln>
            <a:noFill/>
          </a:ln>
        </p:spPr>
        <p:txBody>
          <a:bodyPr anchorCtr="0" anchor="t" bIns="49525" lIns="99075" spcFirstLastPara="1" rIns="99075" wrap="square" tIns="495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84500" y="887413"/>
            <a:ext cx="4265613" cy="23987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23462" y="3418830"/>
            <a:ext cx="8187690" cy="2797225"/>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747627"/>
            <a:ext cx="4434999" cy="356436"/>
          </a:xfrm>
          <a:prstGeom prst="rect">
            <a:avLst/>
          </a:prstGeom>
          <a:noFill/>
          <a:ln>
            <a:noFill/>
          </a:ln>
        </p:spPr>
        <p:txBody>
          <a:bodyPr anchorCtr="0" anchor="b"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797246" y="6747627"/>
            <a:ext cx="4434999" cy="356436"/>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1023462" y="3418830"/>
            <a:ext cx="8187690" cy="2797225"/>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2" name="Google Shape;122;p1:notes"/>
          <p:cNvSpPr/>
          <p:nvPr>
            <p:ph idx="2" type="sldImg"/>
          </p:nvPr>
        </p:nvSpPr>
        <p:spPr>
          <a:xfrm>
            <a:off x="2984500" y="887413"/>
            <a:ext cx="4265613" cy="23987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ccfebc9e2_0_7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ccfebc9e2_0_7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02" name="Google Shape;202;g30ccfebc9e2_0_7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ccfebc9e2_0_8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ccfebc9e2_0_8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2" name="Google Shape;212;g30ccfebc9e2_0_8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ccfebc9e2_0_8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ccfebc9e2_0_8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2" name="Google Shape;222;g30ccfebc9e2_0_8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dcbd97a1f_0_22: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dcbd97a1f_0_22: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2" name="Google Shape;232;g30dcbd97a1f_0_22: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dcbd97a1f_0_3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dcbd97a1f_0_3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4" name="Google Shape;244;g30dcbd97a1f_0_3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ccfebc9e2_0_9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ccfebc9e2_0_9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2" name="Google Shape;252;g30ccfebc9e2_0_9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ced60a529_0_15: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ced60a529_0_15: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0" name="Google Shape;260;g30ced60a529_0_15: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d7dc0956d_0_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d7dc0956d_0_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8" name="Google Shape;268;g30d7dc0956d_0_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dc7af6e6e_0_1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dc7af6e6e_0_1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5" name="Google Shape;275;g30dc7af6e6e_0_1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dc7af6e6e_0_2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dc7af6e6e_0_2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2" name="Google Shape;282;g30dc7af6e6e_0_2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ccfebc9e2_0_1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ccfebc9e2_0_1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9" name="Google Shape;129;g30ccfebc9e2_0_1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dc7af6e6e_0_3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dc7af6e6e_0_3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9" name="Google Shape;289;g30dc7af6e6e_0_3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d7dc0956d_0_13: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d7dc0956d_0_13: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7" name="Google Shape;297;g30d7dc0956d_0_13: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dc7af6e6e_0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dc7af6e6e_0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04" name="Google Shape;304;g30dc7af6e6e_0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ddc947089_0_22: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ddc947089_0_22: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11" name="Google Shape;311;g30ddc947089_0_22: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ddc947089_0_4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ddc947089_0_4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19" name="Google Shape;319;g30ddc947089_0_4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ddc947089_0_4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ddc947089_0_4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26" name="Google Shape;326;g30ddc947089_0_4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8ad3bf570_0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8ad3bf570_0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34" name="Google Shape;334;g318ad3bf570_0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8ad3bf570_0_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18ad3bf570_0_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42" name="Google Shape;342;g318ad3bf570_0_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8ad3bf570_0_2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8ad3bf570_0_2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49" name="Google Shape;349;g318ad3bf570_0_2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8ad3bf570_0_33: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8ad3bf570_0_33: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57" name="Google Shape;357;g318ad3bf570_0_33: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b7cac401f_0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b7cac401f_0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6" name="Google Shape;136;g2db7cac401f_0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8ad3bf570_0_1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8ad3bf570_0_1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4" name="Google Shape;364;g318ad3bf570_0_1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8ad3bf570_0_53: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8ad3bf570_0_53: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71" name="Google Shape;371;g318ad3bf570_0_53: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af9677cef_2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af9677cef_2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78" name="Google Shape;378;g31af9677cef_2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af9677cef_2_2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af9677cef_2_2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86" name="Google Shape;386;g31af9677cef_2_2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af9677cef_2_3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af9677cef_2_3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93" name="Google Shape;393;g31af9677cef_2_3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af9677cef_2_42: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af9677cef_2_42: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03" name="Google Shape;403;g31af9677cef_2_42: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a514b763b_0_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a514b763b_0_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10" name="Google Shape;410;g31a514b763b_0_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a514b763b_0_2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a514b763b_0_2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18" name="Google Shape;418;g31a514b763b_0_2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a514b763b_0_6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a514b763b_0_6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25" name="Google Shape;425;g31a514b763b_0_6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a514b763b_0_3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a514b763b_0_3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32" name="Google Shape;432;g31a514b763b_0_3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ccfebc9e2_0_4: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ccfebc9e2_0_4: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3" name="Google Shape;143;g30ccfebc9e2_0_4: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a514b763b_0_4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a514b763b_0_4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40" name="Google Shape;440;g31a514b763b_0_4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a514b763b_0_55: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a514b763b_0_55: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47" name="Google Shape;447;g31a514b763b_0_55: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af9677cef_0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af9677cef_0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54" name="Google Shape;454;g31af9677cef_0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af9677cef_0_7: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af9677cef_0_7: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2" name="Google Shape;462;g31af9677cef_0_7: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1af9677cef_0_13: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1af9677cef_0_13: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9" name="Google Shape;469;g31af9677cef_0_13: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af9677cef_0_2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af9677cef_0_2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77" name="Google Shape;477;g31af9677cef_0_2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af9677cef_0_29: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1af9677cef_0_29: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86" name="Google Shape;486;g31af9677cef_0_29: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1af9677cef_1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1af9677cef_1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93" name="Google Shape;493;g31af9677cef_1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af9677cef_1_8: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1af9677cef_1_8: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1" name="Google Shape;501;g31af9677cef_1_8: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af9677cef_1_14: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af9677cef_1_14: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8" name="Google Shape;508;g31af9677cef_1_14: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ced60a529_0_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ced60a529_0_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1" name="Google Shape;151;g30ced60a529_0_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af9677cef_1_2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af9677cef_1_2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15" name="Google Shape;515;g31af9677cef_1_2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af9677cef_1_32: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af9677cef_1_32: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23" name="Google Shape;523;g31af9677cef_1_32: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0d7dc0956d_0_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0d7dc0956d_0_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30" name="Google Shape;530;g30d7dc0956d_0_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8ad3bf570_0_39: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8ad3bf570_0_39: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37" name="Google Shape;537;g318ad3bf570_0_39: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ced60a529_0_2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0ced60a529_0_2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44" name="Google Shape;544;g30ced60a529_0_2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ced60a529_0_27: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ced60a529_0_27: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51" name="Google Shape;551;g30ced60a529_0_27: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11fdbbe35_1_94: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11fdbbe35_1_94: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58" name="Google Shape;558;g2711fdbbe35_1_94: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ccfebc9e2_0_36: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ccfebc9e2_0_36: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8" name="Google Shape;158;g30ccfebc9e2_0_36: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ccfebc9e2_0_42: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ccfebc9e2_0_42: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0" name="Google Shape;170;g30ccfebc9e2_0_42: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ccfebc9e2_0_50: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ccfebc9e2_0_50: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0" name="Google Shape;180;g30ccfebc9e2_0_50: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ccfebc9e2_0_61:notes"/>
          <p:cNvSpPr/>
          <p:nvPr>
            <p:ph idx="2" type="sldImg"/>
          </p:nvPr>
        </p:nvSpPr>
        <p:spPr>
          <a:xfrm>
            <a:off x="2984500" y="887413"/>
            <a:ext cx="4265700" cy="23988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ccfebc9e2_0_61:notes"/>
          <p:cNvSpPr txBox="1"/>
          <p:nvPr>
            <p:ph idx="1" type="body"/>
          </p:nvPr>
        </p:nvSpPr>
        <p:spPr>
          <a:xfrm>
            <a:off x="1023462" y="3418830"/>
            <a:ext cx="8187600" cy="27972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5" name="Google Shape;195;g30ccfebc9e2_0_61:notes"/>
          <p:cNvSpPr txBox="1"/>
          <p:nvPr>
            <p:ph idx="12" type="sldNum"/>
          </p:nvPr>
        </p:nvSpPr>
        <p:spPr>
          <a:xfrm>
            <a:off x="5797246" y="6747627"/>
            <a:ext cx="4434900" cy="3564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1524001"/>
            <a:ext cx="10363200" cy="13062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attrocento Sans"/>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913192" y="3338742"/>
            <a:ext cx="9144000" cy="114617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9F7F6"/>
              </a:buClr>
              <a:buSzPts val="2400"/>
              <a:buNone/>
              <a:defRPr sz="2400">
                <a:solidFill>
                  <a:srgbClr val="E9F7F6"/>
                </a:solidFill>
              </a:defRPr>
            </a:lvl1pPr>
            <a:lvl2pPr lvl="1" algn="ctr">
              <a:lnSpc>
                <a:spcPct val="90000"/>
              </a:lnSpc>
              <a:spcBef>
                <a:spcPts val="500"/>
              </a:spcBef>
              <a:spcAft>
                <a:spcPts val="0"/>
              </a:spcAft>
              <a:buClr>
                <a:srgbClr val="3EADA7"/>
              </a:buClr>
              <a:buSzPts val="2800"/>
              <a:buNone/>
              <a:defRPr sz="2800"/>
            </a:lvl2pPr>
            <a:lvl3pPr lvl="2" algn="ctr">
              <a:lnSpc>
                <a:spcPct val="90000"/>
              </a:lnSpc>
              <a:spcBef>
                <a:spcPts val="500"/>
              </a:spcBef>
              <a:spcAft>
                <a:spcPts val="0"/>
              </a:spcAft>
              <a:buClr>
                <a:srgbClr val="7030A0"/>
              </a:buClr>
              <a:buSzPts val="2400"/>
              <a:buNone/>
              <a:defRPr sz="2400"/>
            </a:lvl3pPr>
            <a:lvl4pPr lvl="3" algn="ctr">
              <a:lnSpc>
                <a:spcPct val="90000"/>
              </a:lnSpc>
              <a:spcBef>
                <a:spcPts val="500"/>
              </a:spcBef>
              <a:spcAft>
                <a:spcPts val="0"/>
              </a:spcAft>
              <a:buClr>
                <a:srgbClr val="7B7B7B"/>
              </a:buClr>
              <a:buSzPts val="2000"/>
              <a:buNone/>
              <a:defRPr sz="2000"/>
            </a:lvl4pPr>
            <a:lvl5pPr lvl="4" algn="ctr">
              <a:lnSpc>
                <a:spcPct val="90000"/>
              </a:lnSpc>
              <a:spcBef>
                <a:spcPts val="500"/>
              </a:spcBef>
              <a:spcAft>
                <a:spcPts val="0"/>
              </a:spcAft>
              <a:buClr>
                <a:srgbClr val="3EADA7"/>
              </a:buClr>
              <a:buSzPts val="2000"/>
              <a:buNone/>
              <a:defRPr sz="2000"/>
            </a:lvl5pPr>
            <a:lvl6pPr lvl="5" algn="ctr">
              <a:spcBef>
                <a:spcPts val="400"/>
              </a:spcBef>
              <a:spcAft>
                <a:spcPts val="0"/>
              </a:spcAft>
              <a:buClr>
                <a:schemeClr val="dk1"/>
              </a:buClr>
              <a:buSzPts val="2000"/>
              <a:buNone/>
              <a:defRPr sz="2000"/>
            </a:lvl6pPr>
            <a:lvl7pPr lvl="6" algn="ctr">
              <a:spcBef>
                <a:spcPts val="400"/>
              </a:spcBef>
              <a:spcAft>
                <a:spcPts val="0"/>
              </a:spcAft>
              <a:buClr>
                <a:schemeClr val="dk1"/>
              </a:buClr>
              <a:buSzPts val="2000"/>
              <a:buNone/>
              <a:defRPr sz="2000"/>
            </a:lvl7pPr>
            <a:lvl8pPr lvl="7" algn="ctr">
              <a:spcBef>
                <a:spcPts val="400"/>
              </a:spcBef>
              <a:spcAft>
                <a:spcPts val="0"/>
              </a:spcAft>
              <a:buClr>
                <a:schemeClr val="dk1"/>
              </a:buClr>
              <a:buSzPts val="2000"/>
              <a:buNone/>
              <a:defRPr sz="2000"/>
            </a:lvl8pPr>
            <a:lvl9pPr lvl="8" algn="ctr">
              <a:spcBef>
                <a:spcPts val="400"/>
              </a:spcBef>
              <a:spcAft>
                <a:spcPts val="0"/>
              </a:spcAft>
              <a:buClr>
                <a:schemeClr val="dk1"/>
              </a:buClr>
              <a:buSzPts val="2000"/>
              <a:buNone/>
              <a:defRPr sz="2000"/>
            </a:lvl9pPr>
          </a:lstStyle>
          <a:p/>
        </p:txBody>
      </p:sp>
      <p:sp>
        <p:nvSpPr>
          <p:cNvPr id="18" name="Google Shape;18;p2"/>
          <p:cNvSpPr txBox="1"/>
          <p:nvPr>
            <p:ph idx="10" type="dt"/>
          </p:nvPr>
        </p:nvSpPr>
        <p:spPr>
          <a:xfrm>
            <a:off x="4872128"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7999792"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0" name="Google Shape;20;p2"/>
          <p:cNvCxnSpPr/>
          <p:nvPr/>
        </p:nvCxnSpPr>
        <p:spPr>
          <a:xfrm>
            <a:off x="914400" y="3089628"/>
            <a:ext cx="10363200" cy="0"/>
          </a:xfrm>
          <a:prstGeom prst="straightConnector1">
            <a:avLst/>
          </a:prstGeom>
          <a:noFill/>
          <a:ln cap="flat" cmpd="sng" w="9525">
            <a:solidFill>
              <a:schemeClr val="lt1"/>
            </a:solidFill>
            <a:prstDash val="solid"/>
            <a:round/>
            <a:headEnd len="sm" w="sm" type="none"/>
            <a:tailEnd len="sm" w="sm" type="none"/>
          </a:ln>
        </p:spPr>
      </p:cxnSp>
      <p:pic>
        <p:nvPicPr>
          <p:cNvPr descr="Picture 10" id="21" name="Google Shape;21;p2"/>
          <p:cNvPicPr preferRelativeResize="0"/>
          <p:nvPr/>
        </p:nvPicPr>
        <p:blipFill rotWithShape="1">
          <a:blip r:embed="rId2">
            <a:alphaModFix/>
          </a:blip>
          <a:srcRect b="0" l="72917" r="0" t="69259"/>
          <a:stretch/>
        </p:blipFill>
        <p:spPr>
          <a:xfrm>
            <a:off x="9234872" y="4339041"/>
            <a:ext cx="2959018" cy="2518959"/>
          </a:xfrm>
          <a:prstGeom prst="rect">
            <a:avLst/>
          </a:prstGeom>
          <a:noFill/>
          <a:ln>
            <a:noFill/>
          </a:ln>
        </p:spPr>
      </p:pic>
      <p:pic>
        <p:nvPicPr>
          <p:cNvPr descr="Picture 5" id="22" name="Google Shape;22;p2"/>
          <p:cNvPicPr preferRelativeResize="0"/>
          <p:nvPr/>
        </p:nvPicPr>
        <p:blipFill rotWithShape="1">
          <a:blip r:embed="rId3">
            <a:alphaModFix/>
          </a:blip>
          <a:srcRect b="0" l="0" r="0" t="0"/>
          <a:stretch/>
        </p:blipFill>
        <p:spPr>
          <a:xfrm>
            <a:off x="913192" y="5220962"/>
            <a:ext cx="2063021" cy="11353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02" name="Shape 102"/>
        <p:cNvGrpSpPr/>
        <p:nvPr/>
      </p:nvGrpSpPr>
      <p:grpSpPr>
        <a:xfrm>
          <a:off x="0" y="0"/>
          <a:ext cx="0" cy="0"/>
          <a:chOff x="0" y="0"/>
          <a:chExt cx="0" cy="0"/>
        </a:xfrm>
      </p:grpSpPr>
      <p:grpSp>
        <p:nvGrpSpPr>
          <p:cNvPr id="103" name="Google Shape;103;p11"/>
          <p:cNvGrpSpPr/>
          <p:nvPr/>
        </p:nvGrpSpPr>
        <p:grpSpPr>
          <a:xfrm>
            <a:off x="3047998" y="-4765"/>
            <a:ext cx="9144002" cy="6862765"/>
            <a:chOff x="3047998" y="-4765"/>
            <a:chExt cx="9144002" cy="6862765"/>
          </a:xfrm>
        </p:grpSpPr>
        <p:pic>
          <p:nvPicPr>
            <p:cNvPr descr="Picture 1" id="104" name="Google Shape;104;p11"/>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105" name="Google Shape;105;p11"/>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106" name="Google Shape;106;p11"/>
          <p:cNvSpPr txBox="1"/>
          <p:nvPr>
            <p:ph idx="1" type="body"/>
          </p:nvPr>
        </p:nvSpPr>
        <p:spPr>
          <a:xfrm rot="5400000">
            <a:off x="3620296" y="-1508914"/>
            <a:ext cx="4951413" cy="10363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11"/>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1"/>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1"/>
          <p:cNvSpPr txBox="1"/>
          <p:nvPr>
            <p:ph type="title"/>
          </p:nvPr>
        </p:nvSpPr>
        <p:spPr>
          <a:xfrm>
            <a:off x="914402" y="319314"/>
            <a:ext cx="9129487" cy="6712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1" name="Google Shape;111;p11"/>
          <p:cNvCxnSpPr/>
          <p:nvPr/>
        </p:nvCxnSpPr>
        <p:spPr>
          <a:xfrm>
            <a:off x="914401" y="990600"/>
            <a:ext cx="10229851" cy="1588"/>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2" name="Shape 112"/>
        <p:cNvGrpSpPr/>
        <p:nvPr/>
      </p:nvGrpSpPr>
      <p:grpSpPr>
        <a:xfrm>
          <a:off x="0" y="0"/>
          <a:ext cx="0" cy="0"/>
          <a:chOff x="0" y="0"/>
          <a:chExt cx="0" cy="0"/>
        </a:xfrm>
      </p:grpSpPr>
      <p:sp>
        <p:nvSpPr>
          <p:cNvPr id="113" name="Google Shape;113;p12"/>
          <p:cNvSpPr txBox="1"/>
          <p:nvPr>
            <p:ph type="title"/>
          </p:nvPr>
        </p:nvSpPr>
        <p:spPr>
          <a:xfrm rot="5400000">
            <a:off x="7503604" y="1581661"/>
            <a:ext cx="4995298"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4400"/>
              <a:buFont typeface="Quattrocento Sans"/>
              <a:buNone/>
              <a:defRPr>
                <a:solidFill>
                  <a:srgbClr val="3EADA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2"/>
          <p:cNvSpPr txBox="1"/>
          <p:nvPr>
            <p:ph idx="1" type="body"/>
          </p:nvPr>
        </p:nvSpPr>
        <p:spPr>
          <a:xfrm rot="5400000">
            <a:off x="1837532" y="-562768"/>
            <a:ext cx="5811836" cy="76581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 name="Google Shape;115;p12"/>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2"/>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8" name="Google Shape;118;p12"/>
          <p:cNvCxnSpPr/>
          <p:nvPr/>
        </p:nvCxnSpPr>
        <p:spPr>
          <a:xfrm>
            <a:off x="8724900" y="370121"/>
            <a:ext cx="0" cy="5806281"/>
          </a:xfrm>
          <a:prstGeom prst="straightConnector1">
            <a:avLst/>
          </a:prstGeom>
          <a:noFill/>
          <a:ln cap="flat" cmpd="sng" w="9525">
            <a:solidFill>
              <a:srgbClr val="3DACA7"/>
            </a:solidFill>
            <a:prstDash val="solid"/>
            <a:round/>
            <a:headEnd len="sm" w="sm" type="none"/>
            <a:tailEnd len="sm" w="sm" type="none"/>
          </a:ln>
        </p:spPr>
      </p:cxnSp>
      <p:pic>
        <p:nvPicPr>
          <p:cNvPr id="119" name="Google Shape;119;p12"/>
          <p:cNvPicPr preferRelativeResize="0"/>
          <p:nvPr/>
        </p:nvPicPr>
        <p:blipFill rotWithShape="1">
          <a:blip r:embed="rId2">
            <a:alphaModFix/>
          </a:blip>
          <a:srcRect b="0" l="0" r="0" t="0"/>
          <a:stretch/>
        </p:blipFill>
        <p:spPr>
          <a:xfrm rot="5400000">
            <a:off x="9685367" y="5565778"/>
            <a:ext cx="800100" cy="596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grpSp>
        <p:nvGrpSpPr>
          <p:cNvPr id="24" name="Google Shape;24;p3"/>
          <p:cNvGrpSpPr/>
          <p:nvPr/>
        </p:nvGrpSpPr>
        <p:grpSpPr>
          <a:xfrm>
            <a:off x="3047998" y="915"/>
            <a:ext cx="9144002" cy="6862765"/>
            <a:chOff x="3047998" y="-4765"/>
            <a:chExt cx="9144002" cy="6862765"/>
          </a:xfrm>
        </p:grpSpPr>
        <p:pic>
          <p:nvPicPr>
            <p:cNvPr descr="Picture 1" id="25" name="Google Shape;25;p3"/>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26" name="Google Shape;26;p3"/>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27" name="Google Shape;27;p3"/>
          <p:cNvSpPr txBox="1"/>
          <p:nvPr>
            <p:ph type="title"/>
          </p:nvPr>
        </p:nvSpPr>
        <p:spPr>
          <a:xfrm>
            <a:off x="914402" y="319314"/>
            <a:ext cx="9129487" cy="6712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914402" y="1196976"/>
            <a:ext cx="10363201" cy="49831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F3F3F"/>
              </a:buClr>
              <a:buSzPts val="2800"/>
              <a:buFont typeface="Noto Sans Symbols"/>
              <a:buChar char="▪"/>
              <a:defRPr/>
            </a:lvl1pPr>
            <a:lvl2pPr indent="-381000" lvl="1" marL="914400" algn="l">
              <a:lnSpc>
                <a:spcPct val="90000"/>
              </a:lnSpc>
              <a:spcBef>
                <a:spcPts val="500"/>
              </a:spcBef>
              <a:spcAft>
                <a:spcPts val="0"/>
              </a:spcAft>
              <a:buClr>
                <a:srgbClr val="3EADA7"/>
              </a:buClr>
              <a:buSzPts val="2400"/>
              <a:buFont typeface="Noto Sans Symbols"/>
              <a:buChar char="▪"/>
              <a:defRPr/>
            </a:lvl2pPr>
            <a:lvl3pPr indent="-355600" lvl="2" marL="1371600" algn="l">
              <a:lnSpc>
                <a:spcPct val="90000"/>
              </a:lnSpc>
              <a:spcBef>
                <a:spcPts val="500"/>
              </a:spcBef>
              <a:spcAft>
                <a:spcPts val="0"/>
              </a:spcAft>
              <a:buClr>
                <a:srgbClr val="7030A0"/>
              </a:buClr>
              <a:buSzPts val="2000"/>
              <a:buFont typeface="Noto Sans Symbols"/>
              <a:buChar char="▪"/>
              <a:defRPr/>
            </a:lvl3pPr>
            <a:lvl4pPr indent="-342900" lvl="3" marL="1828800" algn="l">
              <a:lnSpc>
                <a:spcPct val="90000"/>
              </a:lnSpc>
              <a:spcBef>
                <a:spcPts val="500"/>
              </a:spcBef>
              <a:spcAft>
                <a:spcPts val="0"/>
              </a:spcAft>
              <a:buClr>
                <a:srgbClr val="7B7B7B"/>
              </a:buClr>
              <a:buSzPts val="1800"/>
              <a:buFont typeface="Noto Sans Symbols"/>
              <a:buChar char="▪"/>
              <a:defRPr/>
            </a:lvl4pPr>
            <a:lvl5pPr indent="-342900" lvl="4" marL="2286000" algn="l">
              <a:lnSpc>
                <a:spcPct val="90000"/>
              </a:lnSpc>
              <a:spcBef>
                <a:spcPts val="500"/>
              </a:spcBef>
              <a:spcAft>
                <a:spcPts val="0"/>
              </a:spcAft>
              <a:buClr>
                <a:srgbClr val="3EADA7"/>
              </a:buClr>
              <a:buSzPts val="1800"/>
              <a:buFont typeface="Noto Sans Symbols"/>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3"/>
          <p:cNvCxnSpPr/>
          <p:nvPr/>
        </p:nvCxnSpPr>
        <p:spPr>
          <a:xfrm>
            <a:off x="914401" y="990600"/>
            <a:ext cx="10229851" cy="1588"/>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pic>
        <p:nvPicPr>
          <p:cNvPr descr="Picture 1" id="34" name="Google Shape;34;p4"/>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sp>
        <p:nvSpPr>
          <p:cNvPr id="35" name="Google Shape;35;p4"/>
          <p:cNvSpPr txBox="1"/>
          <p:nvPr>
            <p:ph type="title"/>
          </p:nvPr>
        </p:nvSpPr>
        <p:spPr>
          <a:xfrm>
            <a:off x="914400" y="1712423"/>
            <a:ext cx="10363200" cy="28512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6000"/>
              <a:buFont typeface="Quattrocento Sans"/>
              <a:buNone/>
              <a:defRPr b="0"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914400" y="4552639"/>
            <a:ext cx="103632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400"/>
              <a:buNone/>
              <a:defRPr sz="2400">
                <a:solidFill>
                  <a:srgbClr val="3F3F3F"/>
                </a:solidFill>
              </a:defRPr>
            </a:lvl1pPr>
            <a:lvl2pPr indent="-228600" lvl="1" marL="914400" algn="l">
              <a:lnSpc>
                <a:spcPct val="90000"/>
              </a:lnSpc>
              <a:spcBef>
                <a:spcPts val="500"/>
              </a:spcBef>
              <a:spcAft>
                <a:spcPts val="0"/>
              </a:spcAft>
              <a:buClr>
                <a:srgbClr val="888888"/>
              </a:buClr>
              <a:buSzPts val="1800"/>
              <a:buNone/>
              <a:defRPr sz="1800">
                <a:solidFill>
                  <a:srgbClr val="888888"/>
                </a:solidFill>
              </a:defRPr>
            </a:lvl2pPr>
            <a:lvl3pPr indent="-228600" lvl="2" marL="1371600" algn="l">
              <a:lnSpc>
                <a:spcPct val="90000"/>
              </a:lnSpc>
              <a:spcBef>
                <a:spcPts val="500"/>
              </a:spcBef>
              <a:spcAft>
                <a:spcPts val="0"/>
              </a:spcAft>
              <a:buClr>
                <a:srgbClr val="888888"/>
              </a:buClr>
              <a:buSzPts val="1600"/>
              <a:buNone/>
              <a:defRPr sz="1600">
                <a:solidFill>
                  <a:srgbClr val="888888"/>
                </a:solidFill>
              </a:defRPr>
            </a:lvl3pPr>
            <a:lvl4pPr indent="-228600" lvl="3" marL="1828800" algn="l">
              <a:lnSpc>
                <a:spcPct val="90000"/>
              </a:lnSpc>
              <a:spcBef>
                <a:spcPts val="500"/>
              </a:spcBef>
              <a:spcAft>
                <a:spcPts val="0"/>
              </a:spcAft>
              <a:buClr>
                <a:srgbClr val="888888"/>
              </a:buClr>
              <a:buSzPts val="1400"/>
              <a:buNone/>
              <a:defRPr sz="1400">
                <a:solidFill>
                  <a:srgbClr val="888888"/>
                </a:solidFill>
              </a:defRPr>
            </a:lvl4pPr>
            <a:lvl5pPr indent="-228600" lvl="4" marL="2286000" algn="l">
              <a:lnSpc>
                <a:spcPct val="90000"/>
              </a:lnSpc>
              <a:spcBef>
                <a:spcPts val="5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4"/>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0" name="Shape 40"/>
        <p:cNvGrpSpPr/>
        <p:nvPr/>
      </p:nvGrpSpPr>
      <p:grpSpPr>
        <a:xfrm>
          <a:off x="0" y="0"/>
          <a:ext cx="0" cy="0"/>
          <a:chOff x="0" y="0"/>
          <a:chExt cx="0" cy="0"/>
        </a:xfrm>
      </p:grpSpPr>
      <p:grpSp>
        <p:nvGrpSpPr>
          <p:cNvPr id="41" name="Google Shape;41;p5"/>
          <p:cNvGrpSpPr/>
          <p:nvPr/>
        </p:nvGrpSpPr>
        <p:grpSpPr>
          <a:xfrm>
            <a:off x="3047998" y="-4765"/>
            <a:ext cx="9144002" cy="6862765"/>
            <a:chOff x="3047998" y="-4765"/>
            <a:chExt cx="9144002" cy="6862765"/>
          </a:xfrm>
        </p:grpSpPr>
        <p:pic>
          <p:nvPicPr>
            <p:cNvPr descr="Picture 1" id="42" name="Google Shape;42;p5"/>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43" name="Google Shape;43;p5"/>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44" name="Google Shape;44;p5"/>
          <p:cNvSpPr txBox="1"/>
          <p:nvPr>
            <p:ph idx="1" type="body"/>
          </p:nvPr>
        </p:nvSpPr>
        <p:spPr>
          <a:xfrm>
            <a:off x="914399" y="1190176"/>
            <a:ext cx="5112328" cy="49899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5"/>
          <p:cNvSpPr txBox="1"/>
          <p:nvPr>
            <p:ph idx="2" type="body"/>
          </p:nvPr>
        </p:nvSpPr>
        <p:spPr>
          <a:xfrm>
            <a:off x="6172200" y="1190176"/>
            <a:ext cx="5105400" cy="49899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5"/>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5"/>
          <p:cNvSpPr txBox="1"/>
          <p:nvPr>
            <p:ph type="title"/>
          </p:nvPr>
        </p:nvSpPr>
        <p:spPr>
          <a:xfrm>
            <a:off x="914402" y="319314"/>
            <a:ext cx="9129487" cy="6712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0" name="Google Shape;50;p5"/>
          <p:cNvCxnSpPr/>
          <p:nvPr/>
        </p:nvCxnSpPr>
        <p:spPr>
          <a:xfrm>
            <a:off x="914401" y="990600"/>
            <a:ext cx="10229851" cy="1588"/>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1" name="Shape 51"/>
        <p:cNvGrpSpPr/>
        <p:nvPr/>
      </p:nvGrpSpPr>
      <p:grpSpPr>
        <a:xfrm>
          <a:off x="0" y="0"/>
          <a:ext cx="0" cy="0"/>
          <a:chOff x="0" y="0"/>
          <a:chExt cx="0" cy="0"/>
        </a:xfrm>
      </p:grpSpPr>
      <p:grpSp>
        <p:nvGrpSpPr>
          <p:cNvPr id="52" name="Google Shape;52;p6"/>
          <p:cNvGrpSpPr/>
          <p:nvPr/>
        </p:nvGrpSpPr>
        <p:grpSpPr>
          <a:xfrm>
            <a:off x="3047998" y="-4765"/>
            <a:ext cx="9144002" cy="6862765"/>
            <a:chOff x="3047998" y="-4765"/>
            <a:chExt cx="9144002" cy="6862765"/>
          </a:xfrm>
        </p:grpSpPr>
        <p:pic>
          <p:nvPicPr>
            <p:cNvPr descr="Picture 1" id="53" name="Google Shape;53;p6"/>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54" name="Google Shape;54;p6"/>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55" name="Google Shape;55;p6"/>
          <p:cNvSpPr txBox="1"/>
          <p:nvPr>
            <p:ph idx="1" type="body"/>
          </p:nvPr>
        </p:nvSpPr>
        <p:spPr>
          <a:xfrm>
            <a:off x="914399" y="1160695"/>
            <a:ext cx="5086928" cy="82569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rgbClr val="3F3F3F"/>
              </a:buClr>
              <a:buSzPts val="2400"/>
              <a:buNone/>
              <a:defRPr b="1" sz="2400"/>
            </a:lvl1pPr>
            <a:lvl2pPr indent="-228600" lvl="1" marL="914400" algn="l">
              <a:lnSpc>
                <a:spcPct val="90000"/>
              </a:lnSpc>
              <a:spcBef>
                <a:spcPts val="500"/>
              </a:spcBef>
              <a:spcAft>
                <a:spcPts val="0"/>
              </a:spcAft>
              <a:buClr>
                <a:srgbClr val="3EADA7"/>
              </a:buClr>
              <a:buSzPts val="2000"/>
              <a:buNone/>
              <a:defRPr b="1" sz="2000"/>
            </a:lvl2pPr>
            <a:lvl3pPr indent="-228600" lvl="2" marL="1371600" algn="l">
              <a:lnSpc>
                <a:spcPct val="90000"/>
              </a:lnSpc>
              <a:spcBef>
                <a:spcPts val="500"/>
              </a:spcBef>
              <a:spcAft>
                <a:spcPts val="0"/>
              </a:spcAft>
              <a:buClr>
                <a:srgbClr val="7030A0"/>
              </a:buClr>
              <a:buSzPts val="1800"/>
              <a:buNone/>
              <a:defRPr b="1" sz="1800"/>
            </a:lvl3pPr>
            <a:lvl4pPr indent="-228600" lvl="3" marL="1828800" algn="l">
              <a:lnSpc>
                <a:spcPct val="90000"/>
              </a:lnSpc>
              <a:spcBef>
                <a:spcPts val="500"/>
              </a:spcBef>
              <a:spcAft>
                <a:spcPts val="0"/>
              </a:spcAft>
              <a:buClr>
                <a:srgbClr val="7B7B7B"/>
              </a:buClr>
              <a:buSzPts val="1600"/>
              <a:buNone/>
              <a:defRPr b="1" sz="1600"/>
            </a:lvl4pPr>
            <a:lvl5pPr indent="-228600" lvl="4" marL="2286000" algn="l">
              <a:lnSpc>
                <a:spcPct val="90000"/>
              </a:lnSpc>
              <a:spcBef>
                <a:spcPts val="500"/>
              </a:spcBef>
              <a:spcAft>
                <a:spcPts val="0"/>
              </a:spcAft>
              <a:buClr>
                <a:srgbClr val="3EADA7"/>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6"/>
          <p:cNvSpPr txBox="1"/>
          <p:nvPr>
            <p:ph idx="2" type="body"/>
          </p:nvPr>
        </p:nvSpPr>
        <p:spPr>
          <a:xfrm>
            <a:off x="914399" y="2154891"/>
            <a:ext cx="5086928" cy="40331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6"/>
          <p:cNvSpPr txBox="1"/>
          <p:nvPr>
            <p:ph idx="3" type="body"/>
          </p:nvPr>
        </p:nvSpPr>
        <p:spPr>
          <a:xfrm>
            <a:off x="6172201" y="1160690"/>
            <a:ext cx="5105400" cy="82569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rgbClr val="3F3F3F"/>
              </a:buClr>
              <a:buSzPts val="2400"/>
              <a:buNone/>
              <a:defRPr b="1" sz="2400"/>
            </a:lvl1pPr>
            <a:lvl2pPr indent="-228600" lvl="1" marL="914400" algn="l">
              <a:lnSpc>
                <a:spcPct val="90000"/>
              </a:lnSpc>
              <a:spcBef>
                <a:spcPts val="500"/>
              </a:spcBef>
              <a:spcAft>
                <a:spcPts val="0"/>
              </a:spcAft>
              <a:buClr>
                <a:srgbClr val="3EADA7"/>
              </a:buClr>
              <a:buSzPts val="2000"/>
              <a:buNone/>
              <a:defRPr b="1" sz="2000"/>
            </a:lvl2pPr>
            <a:lvl3pPr indent="-228600" lvl="2" marL="1371600" algn="l">
              <a:lnSpc>
                <a:spcPct val="90000"/>
              </a:lnSpc>
              <a:spcBef>
                <a:spcPts val="500"/>
              </a:spcBef>
              <a:spcAft>
                <a:spcPts val="0"/>
              </a:spcAft>
              <a:buClr>
                <a:srgbClr val="7030A0"/>
              </a:buClr>
              <a:buSzPts val="1800"/>
              <a:buNone/>
              <a:defRPr b="1" sz="1800"/>
            </a:lvl3pPr>
            <a:lvl4pPr indent="-228600" lvl="3" marL="1828800" algn="l">
              <a:lnSpc>
                <a:spcPct val="90000"/>
              </a:lnSpc>
              <a:spcBef>
                <a:spcPts val="500"/>
              </a:spcBef>
              <a:spcAft>
                <a:spcPts val="0"/>
              </a:spcAft>
              <a:buClr>
                <a:srgbClr val="7B7B7B"/>
              </a:buClr>
              <a:buSzPts val="1600"/>
              <a:buNone/>
              <a:defRPr b="1" sz="1600"/>
            </a:lvl4pPr>
            <a:lvl5pPr indent="-228600" lvl="4" marL="2286000" algn="l">
              <a:lnSpc>
                <a:spcPct val="90000"/>
              </a:lnSpc>
              <a:spcBef>
                <a:spcPts val="500"/>
              </a:spcBef>
              <a:spcAft>
                <a:spcPts val="0"/>
              </a:spcAft>
              <a:buClr>
                <a:srgbClr val="3EADA7"/>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6"/>
          <p:cNvSpPr txBox="1"/>
          <p:nvPr>
            <p:ph idx="4" type="body"/>
          </p:nvPr>
        </p:nvSpPr>
        <p:spPr>
          <a:xfrm>
            <a:off x="6172201" y="2154891"/>
            <a:ext cx="5105400" cy="40331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EADA7"/>
              </a:buClr>
              <a:buSzPts val="1800"/>
              <a:buChar char="▪"/>
              <a:defRPr/>
            </a:lvl2pPr>
            <a:lvl3pPr indent="-342900" lvl="2" marL="1371600" algn="l">
              <a:lnSpc>
                <a:spcPct val="90000"/>
              </a:lnSpc>
              <a:spcBef>
                <a:spcPts val="500"/>
              </a:spcBef>
              <a:spcAft>
                <a:spcPts val="0"/>
              </a:spcAft>
              <a:buClr>
                <a:srgbClr val="7030A0"/>
              </a:buClr>
              <a:buSzPts val="1800"/>
              <a:buChar char="▪"/>
              <a:defRPr/>
            </a:lvl3pPr>
            <a:lvl4pPr indent="-342900" lvl="3" marL="1828800" algn="l">
              <a:lnSpc>
                <a:spcPct val="90000"/>
              </a:lnSpc>
              <a:spcBef>
                <a:spcPts val="500"/>
              </a:spcBef>
              <a:spcAft>
                <a:spcPts val="0"/>
              </a:spcAft>
              <a:buClr>
                <a:srgbClr val="7B7B7B"/>
              </a:buClr>
              <a:buSzPts val="1800"/>
              <a:buChar char="▪"/>
              <a:defRPr/>
            </a:lvl4pPr>
            <a:lvl5pPr indent="-342900" lvl="4" marL="2286000" algn="l">
              <a:lnSpc>
                <a:spcPct val="90000"/>
              </a:lnSpc>
              <a:spcBef>
                <a:spcPts val="500"/>
              </a:spcBef>
              <a:spcAft>
                <a:spcPts val="0"/>
              </a:spcAft>
              <a:buClr>
                <a:srgbClr val="3EADA7"/>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6"/>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6"/>
          <p:cNvSpPr txBox="1"/>
          <p:nvPr>
            <p:ph type="title"/>
          </p:nvPr>
        </p:nvSpPr>
        <p:spPr>
          <a:xfrm>
            <a:off x="914402" y="319314"/>
            <a:ext cx="9129487" cy="6712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3" name="Google Shape;63;p6"/>
          <p:cNvCxnSpPr/>
          <p:nvPr/>
        </p:nvCxnSpPr>
        <p:spPr>
          <a:xfrm>
            <a:off x="914401" y="990600"/>
            <a:ext cx="10229851" cy="1588"/>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 name="Shape 64"/>
        <p:cNvGrpSpPr/>
        <p:nvPr/>
      </p:nvGrpSpPr>
      <p:grpSpPr>
        <a:xfrm>
          <a:off x="0" y="0"/>
          <a:ext cx="0" cy="0"/>
          <a:chOff x="0" y="0"/>
          <a:chExt cx="0" cy="0"/>
        </a:xfrm>
      </p:grpSpPr>
      <p:grpSp>
        <p:nvGrpSpPr>
          <p:cNvPr id="65" name="Google Shape;65;p7"/>
          <p:cNvGrpSpPr/>
          <p:nvPr/>
        </p:nvGrpSpPr>
        <p:grpSpPr>
          <a:xfrm>
            <a:off x="3047998" y="-4765"/>
            <a:ext cx="9144002" cy="6862765"/>
            <a:chOff x="3047998" y="-4765"/>
            <a:chExt cx="9144002" cy="6862765"/>
          </a:xfrm>
        </p:grpSpPr>
        <p:pic>
          <p:nvPicPr>
            <p:cNvPr descr="Picture 1" id="66" name="Google Shape;66;p7"/>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67" name="Google Shape;67;p7"/>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68" name="Google Shape;68;p7"/>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7"/>
          <p:cNvSpPr txBox="1"/>
          <p:nvPr>
            <p:ph type="title"/>
          </p:nvPr>
        </p:nvSpPr>
        <p:spPr>
          <a:xfrm>
            <a:off x="914402" y="319314"/>
            <a:ext cx="9129487" cy="6712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2" name="Google Shape;72;p7"/>
          <p:cNvCxnSpPr/>
          <p:nvPr/>
        </p:nvCxnSpPr>
        <p:spPr>
          <a:xfrm>
            <a:off x="914401" y="990600"/>
            <a:ext cx="10229851" cy="1588"/>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grpSp>
        <p:nvGrpSpPr>
          <p:cNvPr id="74" name="Google Shape;74;p8"/>
          <p:cNvGrpSpPr/>
          <p:nvPr/>
        </p:nvGrpSpPr>
        <p:grpSpPr>
          <a:xfrm>
            <a:off x="3047998" y="-4765"/>
            <a:ext cx="9144002" cy="6862765"/>
            <a:chOff x="3047998" y="-4765"/>
            <a:chExt cx="9144002" cy="6862765"/>
          </a:xfrm>
        </p:grpSpPr>
        <p:pic>
          <p:nvPicPr>
            <p:cNvPr descr="Picture 1" id="75" name="Google Shape;75;p8"/>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76" name="Google Shape;76;p8"/>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77" name="Google Shape;77;p8"/>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0" name="Shape 80"/>
        <p:cNvGrpSpPr/>
        <p:nvPr/>
      </p:nvGrpSpPr>
      <p:grpSpPr>
        <a:xfrm>
          <a:off x="0" y="0"/>
          <a:ext cx="0" cy="0"/>
          <a:chOff x="0" y="0"/>
          <a:chExt cx="0" cy="0"/>
        </a:xfrm>
      </p:grpSpPr>
      <p:grpSp>
        <p:nvGrpSpPr>
          <p:cNvPr id="81" name="Google Shape;81;p9"/>
          <p:cNvGrpSpPr/>
          <p:nvPr/>
        </p:nvGrpSpPr>
        <p:grpSpPr>
          <a:xfrm>
            <a:off x="3047998" y="-4765"/>
            <a:ext cx="9144002" cy="6862765"/>
            <a:chOff x="3047998" y="-4765"/>
            <a:chExt cx="9144002" cy="6862765"/>
          </a:xfrm>
        </p:grpSpPr>
        <p:pic>
          <p:nvPicPr>
            <p:cNvPr descr="Picture 1" id="82" name="Google Shape;82;p9"/>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83" name="Google Shape;83;p9"/>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84" name="Google Shape;84;p9"/>
          <p:cNvSpPr txBox="1"/>
          <p:nvPr>
            <p:ph idx="1" type="body"/>
          </p:nvPr>
        </p:nvSpPr>
        <p:spPr>
          <a:xfrm>
            <a:off x="5181600" y="990600"/>
            <a:ext cx="6172200" cy="48768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3F3F3F"/>
              </a:buClr>
              <a:buSzPts val="3200"/>
              <a:buChar char="▪"/>
              <a:defRPr sz="3200"/>
            </a:lvl1pPr>
            <a:lvl2pPr indent="-406400" lvl="1" marL="914400" algn="l">
              <a:lnSpc>
                <a:spcPct val="90000"/>
              </a:lnSpc>
              <a:spcBef>
                <a:spcPts val="500"/>
              </a:spcBef>
              <a:spcAft>
                <a:spcPts val="0"/>
              </a:spcAft>
              <a:buClr>
                <a:srgbClr val="3EADA7"/>
              </a:buClr>
              <a:buSzPts val="2800"/>
              <a:buChar char="▪"/>
              <a:defRPr sz="2800"/>
            </a:lvl2pPr>
            <a:lvl3pPr indent="-381000" lvl="2" marL="1371600" algn="l">
              <a:lnSpc>
                <a:spcPct val="90000"/>
              </a:lnSpc>
              <a:spcBef>
                <a:spcPts val="500"/>
              </a:spcBef>
              <a:spcAft>
                <a:spcPts val="0"/>
              </a:spcAft>
              <a:buClr>
                <a:srgbClr val="7030A0"/>
              </a:buClr>
              <a:buSzPts val="2400"/>
              <a:buChar char="▪"/>
              <a:defRPr sz="2400"/>
            </a:lvl3pPr>
            <a:lvl4pPr indent="-355600" lvl="3" marL="1828800" algn="l">
              <a:lnSpc>
                <a:spcPct val="90000"/>
              </a:lnSpc>
              <a:spcBef>
                <a:spcPts val="500"/>
              </a:spcBef>
              <a:spcAft>
                <a:spcPts val="0"/>
              </a:spcAft>
              <a:buClr>
                <a:srgbClr val="7B7B7B"/>
              </a:buClr>
              <a:buSzPts val="2000"/>
              <a:buChar char="▪"/>
              <a:defRPr sz="2000"/>
            </a:lvl4pPr>
            <a:lvl5pPr indent="-355600" lvl="4" marL="2286000" algn="l">
              <a:lnSpc>
                <a:spcPct val="90000"/>
              </a:lnSpc>
              <a:spcBef>
                <a:spcPts val="500"/>
              </a:spcBef>
              <a:spcAft>
                <a:spcPts val="0"/>
              </a:spcAft>
              <a:buClr>
                <a:srgbClr val="3EADA7"/>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5" name="Google Shape;85;p9"/>
          <p:cNvSpPr txBox="1"/>
          <p:nvPr>
            <p:ph idx="2" type="body"/>
          </p:nvPr>
        </p:nvSpPr>
        <p:spPr>
          <a:xfrm>
            <a:off x="841248" y="2191661"/>
            <a:ext cx="3931920" cy="36757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EADA7"/>
              </a:buClr>
              <a:buSzPts val="1200"/>
              <a:buNone/>
              <a:defRPr sz="1200"/>
            </a:lvl2pPr>
            <a:lvl3pPr indent="-228600" lvl="2" marL="1371600" algn="l">
              <a:lnSpc>
                <a:spcPct val="90000"/>
              </a:lnSpc>
              <a:spcBef>
                <a:spcPts val="500"/>
              </a:spcBef>
              <a:spcAft>
                <a:spcPts val="0"/>
              </a:spcAft>
              <a:buClr>
                <a:srgbClr val="7030A0"/>
              </a:buClr>
              <a:buSzPts val="1000"/>
              <a:buNone/>
              <a:defRPr sz="1000"/>
            </a:lvl3pPr>
            <a:lvl4pPr indent="-228600" lvl="3" marL="1828800" algn="l">
              <a:lnSpc>
                <a:spcPct val="90000"/>
              </a:lnSpc>
              <a:spcBef>
                <a:spcPts val="500"/>
              </a:spcBef>
              <a:spcAft>
                <a:spcPts val="0"/>
              </a:spcAft>
              <a:buClr>
                <a:srgbClr val="7B7B7B"/>
              </a:buClr>
              <a:buSzPts val="900"/>
              <a:buNone/>
              <a:defRPr sz="900"/>
            </a:lvl4pPr>
            <a:lvl5pPr indent="-228600" lvl="4" marL="2286000" algn="l">
              <a:lnSpc>
                <a:spcPct val="90000"/>
              </a:lnSpc>
              <a:spcBef>
                <a:spcPts val="500"/>
              </a:spcBef>
              <a:spcAft>
                <a:spcPts val="0"/>
              </a:spcAft>
              <a:buClr>
                <a:srgbClr val="3EADA7"/>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6" name="Google Shape;86;p9"/>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9"/>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9"/>
          <p:cNvSpPr txBox="1"/>
          <p:nvPr>
            <p:ph type="title"/>
          </p:nvPr>
        </p:nvSpPr>
        <p:spPr>
          <a:xfrm>
            <a:off x="841248" y="457200"/>
            <a:ext cx="3931920" cy="14877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solidFill>
                  <a:srgbClr val="3EADA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0" name="Google Shape;90;p9"/>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1" name="Shape 91"/>
        <p:cNvGrpSpPr/>
        <p:nvPr/>
      </p:nvGrpSpPr>
      <p:grpSpPr>
        <a:xfrm>
          <a:off x="0" y="0"/>
          <a:ext cx="0" cy="0"/>
          <a:chOff x="0" y="0"/>
          <a:chExt cx="0" cy="0"/>
        </a:xfrm>
      </p:grpSpPr>
      <p:grpSp>
        <p:nvGrpSpPr>
          <p:cNvPr id="92" name="Google Shape;92;p10"/>
          <p:cNvGrpSpPr/>
          <p:nvPr/>
        </p:nvGrpSpPr>
        <p:grpSpPr>
          <a:xfrm>
            <a:off x="3047998" y="-4765"/>
            <a:ext cx="9144002" cy="6862765"/>
            <a:chOff x="3047998" y="-4765"/>
            <a:chExt cx="9144002" cy="6862765"/>
          </a:xfrm>
        </p:grpSpPr>
        <p:pic>
          <p:nvPicPr>
            <p:cNvPr descr="Picture 1" id="93" name="Google Shape;93;p10"/>
            <p:cNvPicPr preferRelativeResize="0"/>
            <p:nvPr/>
          </p:nvPicPr>
          <p:blipFill rotWithShape="1">
            <a:blip r:embed="rId2">
              <a:alphaModFix/>
            </a:blip>
            <a:srcRect b="0" l="0" r="0" t="0"/>
            <a:stretch/>
          </p:blipFill>
          <p:spPr>
            <a:xfrm>
              <a:off x="3047998" y="-4765"/>
              <a:ext cx="9144002" cy="6862765"/>
            </a:xfrm>
            <a:prstGeom prst="rect">
              <a:avLst/>
            </a:prstGeom>
            <a:noFill/>
            <a:ln>
              <a:noFill/>
            </a:ln>
          </p:spPr>
        </p:pic>
        <p:pic>
          <p:nvPicPr>
            <p:cNvPr descr="Picture 8" id="94" name="Google Shape;94;p10"/>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95" name="Google Shape;95;p10"/>
          <p:cNvSpPr/>
          <p:nvPr>
            <p:ph idx="2" type="pic"/>
          </p:nvPr>
        </p:nvSpPr>
        <p:spPr>
          <a:xfrm>
            <a:off x="5181600" y="990600"/>
            <a:ext cx="6172200" cy="4876800"/>
          </a:xfrm>
          <a:prstGeom prst="rect">
            <a:avLst/>
          </a:prstGeom>
          <a:noFill/>
          <a:ln>
            <a:noFill/>
          </a:ln>
        </p:spPr>
      </p:sp>
      <p:sp>
        <p:nvSpPr>
          <p:cNvPr id="96" name="Google Shape;96;p10"/>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0"/>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0"/>
          <p:cNvSpPr txBox="1"/>
          <p:nvPr>
            <p:ph idx="1" type="body"/>
          </p:nvPr>
        </p:nvSpPr>
        <p:spPr>
          <a:xfrm>
            <a:off x="841248" y="2191661"/>
            <a:ext cx="3931920" cy="36757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EADA7"/>
              </a:buClr>
              <a:buSzPts val="1200"/>
              <a:buNone/>
              <a:defRPr sz="1200"/>
            </a:lvl2pPr>
            <a:lvl3pPr indent="-228600" lvl="2" marL="1371600" algn="l">
              <a:lnSpc>
                <a:spcPct val="90000"/>
              </a:lnSpc>
              <a:spcBef>
                <a:spcPts val="500"/>
              </a:spcBef>
              <a:spcAft>
                <a:spcPts val="0"/>
              </a:spcAft>
              <a:buClr>
                <a:srgbClr val="7030A0"/>
              </a:buClr>
              <a:buSzPts val="1000"/>
              <a:buNone/>
              <a:defRPr sz="1000"/>
            </a:lvl3pPr>
            <a:lvl4pPr indent="-228600" lvl="3" marL="1828800" algn="l">
              <a:lnSpc>
                <a:spcPct val="90000"/>
              </a:lnSpc>
              <a:spcBef>
                <a:spcPts val="500"/>
              </a:spcBef>
              <a:spcAft>
                <a:spcPts val="0"/>
              </a:spcAft>
              <a:buClr>
                <a:srgbClr val="7B7B7B"/>
              </a:buClr>
              <a:buSzPts val="900"/>
              <a:buNone/>
              <a:defRPr sz="900"/>
            </a:lvl4pPr>
            <a:lvl5pPr indent="-228600" lvl="4" marL="2286000" algn="l">
              <a:lnSpc>
                <a:spcPct val="90000"/>
              </a:lnSpc>
              <a:spcBef>
                <a:spcPts val="500"/>
              </a:spcBef>
              <a:spcAft>
                <a:spcPts val="0"/>
              </a:spcAft>
              <a:buClr>
                <a:srgbClr val="3EADA7"/>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0" name="Google Shape;100;p10"/>
          <p:cNvSpPr txBox="1"/>
          <p:nvPr>
            <p:ph type="title"/>
          </p:nvPr>
        </p:nvSpPr>
        <p:spPr>
          <a:xfrm>
            <a:off x="841248" y="457200"/>
            <a:ext cx="3931920" cy="14877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solidFill>
                  <a:srgbClr val="3EADA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1" name="Google Shape;101;p10"/>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4402" y="365760"/>
            <a:ext cx="10363201" cy="132556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3EADA7"/>
              </a:buClr>
              <a:buSzPts val="4400"/>
              <a:buFont typeface="Quattrocento Sans"/>
              <a:buNone/>
              <a:defRPr b="0" i="0" sz="4400" u="none" cap="none" strike="noStrike">
                <a:solidFill>
                  <a:srgbClr val="3EADA7"/>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4402" y="1828803"/>
            <a:ext cx="10363201" cy="4351337"/>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F3F3F"/>
              </a:buClr>
              <a:buSzPts val="2800"/>
              <a:buFont typeface="Noto Sans Symbols"/>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EADA7"/>
              </a:buClr>
              <a:buSzPts val="2400"/>
              <a:buFont typeface="Noto Sans Symbols"/>
              <a:buChar char="▪"/>
              <a:defRPr b="0" i="0" sz="2400" u="none" cap="none" strike="noStrike">
                <a:solidFill>
                  <a:srgbClr val="3EADA7"/>
                </a:solidFill>
                <a:latin typeface="Calibri"/>
                <a:ea typeface="Calibri"/>
                <a:cs typeface="Calibri"/>
                <a:sym typeface="Calibri"/>
              </a:defRPr>
            </a:lvl2pPr>
            <a:lvl3pPr indent="-355600" lvl="2" marL="1371600" marR="0" rtl="0" algn="l">
              <a:lnSpc>
                <a:spcPct val="90000"/>
              </a:lnSpc>
              <a:spcBef>
                <a:spcPts val="500"/>
              </a:spcBef>
              <a:spcAft>
                <a:spcPts val="0"/>
              </a:spcAft>
              <a:buClr>
                <a:srgbClr val="7030A0"/>
              </a:buClr>
              <a:buSzPts val="2000"/>
              <a:buFont typeface="Noto Sans Symbols"/>
              <a:buChar char="▪"/>
              <a:defRPr b="0" i="0" sz="2000" u="none" cap="none" strike="noStrike">
                <a:solidFill>
                  <a:srgbClr val="7030A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7B7B7B"/>
              </a:buClr>
              <a:buSzPts val="1800"/>
              <a:buFont typeface="Noto Sans Symbols"/>
              <a:buChar char="▪"/>
              <a:defRPr b="0" i="0" sz="1800" u="none" cap="none" strike="noStrike">
                <a:solidFill>
                  <a:srgbClr val="7B7B7B"/>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EADA7"/>
              </a:buClr>
              <a:buSzPts val="1800"/>
              <a:buFont typeface="Noto Sans Symbols"/>
              <a:buChar char="▪"/>
              <a:defRPr b="0" i="0" sz="1800" u="none" cap="none" strike="noStrike">
                <a:solidFill>
                  <a:srgbClr val="3EADA7"/>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914399" y="6356356"/>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42063" y="6356356"/>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534400" y="6356356"/>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888888"/>
                </a:solidFill>
                <a:latin typeface="Arial"/>
                <a:ea typeface="Arial"/>
                <a:cs typeface="Arial"/>
                <a:sym typeface="Arial"/>
              </a:defRPr>
            </a:lvl1pPr>
            <a:lvl2pPr indent="0" lvl="1" marL="0" marR="0" rtl="0" algn="r">
              <a:spcBef>
                <a:spcPts val="0"/>
              </a:spcBef>
              <a:buNone/>
              <a:defRPr b="0" i="0" sz="1100" u="none" cap="none" strike="noStrike">
                <a:solidFill>
                  <a:srgbClr val="888888"/>
                </a:solidFill>
                <a:latin typeface="Arial"/>
                <a:ea typeface="Arial"/>
                <a:cs typeface="Arial"/>
                <a:sym typeface="Arial"/>
              </a:defRPr>
            </a:lvl2pPr>
            <a:lvl3pPr indent="0" lvl="2" marL="0" marR="0" rtl="0" algn="r">
              <a:spcBef>
                <a:spcPts val="0"/>
              </a:spcBef>
              <a:buNone/>
              <a:defRPr b="0" i="0" sz="1100" u="none" cap="none" strike="noStrike">
                <a:solidFill>
                  <a:srgbClr val="888888"/>
                </a:solidFill>
                <a:latin typeface="Arial"/>
                <a:ea typeface="Arial"/>
                <a:cs typeface="Arial"/>
                <a:sym typeface="Arial"/>
              </a:defRPr>
            </a:lvl3pPr>
            <a:lvl4pPr indent="0" lvl="3" marL="0" marR="0" rtl="0" algn="r">
              <a:spcBef>
                <a:spcPts val="0"/>
              </a:spcBef>
              <a:buNone/>
              <a:defRPr b="0" i="0" sz="1100" u="none" cap="none" strike="noStrike">
                <a:solidFill>
                  <a:srgbClr val="888888"/>
                </a:solidFill>
                <a:latin typeface="Arial"/>
                <a:ea typeface="Arial"/>
                <a:cs typeface="Arial"/>
                <a:sym typeface="Arial"/>
              </a:defRPr>
            </a:lvl4pPr>
            <a:lvl5pPr indent="0" lvl="4" marL="0" marR="0" rtl="0" algn="r">
              <a:spcBef>
                <a:spcPts val="0"/>
              </a:spcBef>
              <a:buNone/>
              <a:defRPr b="0" i="0" sz="1100" u="none" cap="none" strike="noStrike">
                <a:solidFill>
                  <a:srgbClr val="888888"/>
                </a:solidFill>
                <a:latin typeface="Arial"/>
                <a:ea typeface="Arial"/>
                <a:cs typeface="Arial"/>
                <a:sym typeface="Arial"/>
              </a:defRPr>
            </a:lvl5pPr>
            <a:lvl6pPr indent="0" lvl="5" marL="0" marR="0" rtl="0" algn="r">
              <a:spcBef>
                <a:spcPts val="0"/>
              </a:spcBef>
              <a:buNone/>
              <a:defRPr b="0" i="0" sz="1100" u="none" cap="none" strike="noStrike">
                <a:solidFill>
                  <a:srgbClr val="888888"/>
                </a:solidFill>
                <a:latin typeface="Arial"/>
                <a:ea typeface="Arial"/>
                <a:cs typeface="Arial"/>
                <a:sym typeface="Arial"/>
              </a:defRPr>
            </a:lvl6pPr>
            <a:lvl7pPr indent="0" lvl="6" marL="0" marR="0" rtl="0" algn="r">
              <a:spcBef>
                <a:spcPts val="0"/>
              </a:spcBef>
              <a:buNone/>
              <a:defRPr b="0" i="0" sz="1100" u="none" cap="none" strike="noStrike">
                <a:solidFill>
                  <a:srgbClr val="888888"/>
                </a:solidFill>
                <a:latin typeface="Arial"/>
                <a:ea typeface="Arial"/>
                <a:cs typeface="Arial"/>
                <a:sym typeface="Arial"/>
              </a:defRPr>
            </a:lvl7pPr>
            <a:lvl8pPr indent="0" lvl="7" marL="0" marR="0" rtl="0" algn="r">
              <a:spcBef>
                <a:spcPts val="0"/>
              </a:spcBef>
              <a:buNone/>
              <a:defRPr b="0" i="0" sz="1100" u="none" cap="none" strike="noStrike">
                <a:solidFill>
                  <a:srgbClr val="888888"/>
                </a:solidFill>
                <a:latin typeface="Arial"/>
                <a:ea typeface="Arial"/>
                <a:cs typeface="Arial"/>
                <a:sym typeface="Arial"/>
              </a:defRPr>
            </a:lvl8pPr>
            <a:lvl9pPr indent="0" lvl="8" marL="0" marR="0" rtl="0" algn="r">
              <a:spcBef>
                <a:spcPts val="0"/>
              </a:spcBef>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spiceworks.com/tech/artificial-intelligence/articles/what-is-logistic-regression/" TargetMode="Externa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3"/>
          <p:cNvSpPr txBox="1"/>
          <p:nvPr>
            <p:ph type="ctrTitle"/>
          </p:nvPr>
        </p:nvSpPr>
        <p:spPr>
          <a:xfrm>
            <a:off x="1271600" y="2088700"/>
            <a:ext cx="10255500" cy="954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Quattrocento Sans"/>
              <a:buNone/>
            </a:pPr>
            <a:r>
              <a:rPr b="1" lang="en-US" sz="6200">
                <a:latin typeface="Georgia"/>
                <a:ea typeface="Georgia"/>
                <a:cs typeface="Georgia"/>
                <a:sym typeface="Georgia"/>
              </a:rPr>
              <a:t>Heart Disease Predictor</a:t>
            </a:r>
            <a:endParaRPr b="1" sz="7000">
              <a:latin typeface="Georgia"/>
              <a:ea typeface="Georgia"/>
              <a:cs typeface="Georgia"/>
              <a:sym typeface="Georgia"/>
            </a:endParaRPr>
          </a:p>
        </p:txBody>
      </p:sp>
      <p:sp>
        <p:nvSpPr>
          <p:cNvPr id="125" name="Google Shape;125;p13"/>
          <p:cNvSpPr txBox="1"/>
          <p:nvPr>
            <p:ph idx="1" type="subTitle"/>
          </p:nvPr>
        </p:nvSpPr>
        <p:spPr>
          <a:xfrm>
            <a:off x="5260275" y="3933725"/>
            <a:ext cx="4942800" cy="21945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rgbClr val="E9F7F6"/>
              </a:buClr>
              <a:buSzPts val="2400"/>
              <a:buNone/>
            </a:pPr>
            <a:r>
              <a:rPr lang="en-US">
                <a:solidFill>
                  <a:schemeClr val="lt1"/>
                </a:solidFill>
                <a:latin typeface="Georgia"/>
                <a:ea typeface="Georgia"/>
                <a:cs typeface="Georgia"/>
                <a:sym typeface="Georgia"/>
              </a:rPr>
              <a:t>Raunaque</a:t>
            </a:r>
            <a:r>
              <a:rPr lang="en-US">
                <a:solidFill>
                  <a:schemeClr val="lt1"/>
                </a:solidFill>
                <a:latin typeface="Georgia"/>
                <a:ea typeface="Georgia"/>
                <a:cs typeface="Georgia"/>
                <a:sym typeface="Georgia"/>
              </a:rPr>
              <a:t> (2021278)</a:t>
            </a:r>
            <a:endParaRPr>
              <a:solidFill>
                <a:schemeClr val="lt1"/>
              </a:solidFill>
              <a:latin typeface="Georgia"/>
              <a:ea typeface="Georgia"/>
              <a:cs typeface="Georgia"/>
              <a:sym typeface="Georgia"/>
            </a:endParaRPr>
          </a:p>
          <a:p>
            <a:pPr indent="0" lvl="0" marL="0" rtl="0" algn="l">
              <a:lnSpc>
                <a:spcPct val="70000"/>
              </a:lnSpc>
              <a:spcBef>
                <a:spcPts val="1000"/>
              </a:spcBef>
              <a:spcAft>
                <a:spcPts val="0"/>
              </a:spcAft>
              <a:buClr>
                <a:srgbClr val="E9F7F6"/>
              </a:buClr>
              <a:buSzPts val="2400"/>
              <a:buNone/>
            </a:pPr>
            <a:r>
              <a:rPr lang="en-US">
                <a:solidFill>
                  <a:schemeClr val="lt1"/>
                </a:solidFill>
                <a:latin typeface="Georgia"/>
                <a:ea typeface="Georgia"/>
                <a:cs typeface="Georgia"/>
                <a:sym typeface="Georgia"/>
              </a:rPr>
              <a:t>Satwik Rampelli (2021276)</a:t>
            </a:r>
            <a:endParaRPr>
              <a:solidFill>
                <a:schemeClr val="lt1"/>
              </a:solidFill>
              <a:latin typeface="Georgia"/>
              <a:ea typeface="Georgia"/>
              <a:cs typeface="Georgia"/>
              <a:sym typeface="Georgia"/>
            </a:endParaRPr>
          </a:p>
          <a:p>
            <a:pPr indent="0" lvl="0" marL="0" rtl="0" algn="l">
              <a:lnSpc>
                <a:spcPct val="70000"/>
              </a:lnSpc>
              <a:spcBef>
                <a:spcPts val="1000"/>
              </a:spcBef>
              <a:spcAft>
                <a:spcPts val="0"/>
              </a:spcAft>
              <a:buClr>
                <a:srgbClr val="E9F7F6"/>
              </a:buClr>
              <a:buSzPts val="2400"/>
              <a:buNone/>
            </a:pPr>
            <a:r>
              <a:rPr lang="en-US">
                <a:solidFill>
                  <a:schemeClr val="lt1"/>
                </a:solidFill>
                <a:latin typeface="Georgia"/>
                <a:ea typeface="Georgia"/>
                <a:cs typeface="Georgia"/>
                <a:sym typeface="Georgia"/>
              </a:rPr>
              <a:t>Utkarsh Kumar Singh (2021107)</a:t>
            </a:r>
            <a:endParaRPr>
              <a:solidFill>
                <a:schemeClr val="lt1"/>
              </a:solidFill>
              <a:latin typeface="Georgia"/>
              <a:ea typeface="Georgia"/>
              <a:cs typeface="Georgia"/>
              <a:sym typeface="Georgia"/>
            </a:endParaRPr>
          </a:p>
          <a:p>
            <a:pPr indent="0" lvl="0" marL="0" rtl="0" algn="l">
              <a:lnSpc>
                <a:spcPct val="70000"/>
              </a:lnSpc>
              <a:spcBef>
                <a:spcPts val="1000"/>
              </a:spcBef>
              <a:spcAft>
                <a:spcPts val="0"/>
              </a:spcAft>
              <a:buClr>
                <a:srgbClr val="E9F7F6"/>
              </a:buClr>
              <a:buSzPts val="2400"/>
              <a:buNone/>
            </a:pPr>
            <a:r>
              <a:rPr lang="en-US">
                <a:solidFill>
                  <a:schemeClr val="lt1"/>
                </a:solidFill>
                <a:latin typeface="Georgia"/>
                <a:ea typeface="Georgia"/>
                <a:cs typeface="Georgia"/>
                <a:sym typeface="Georgia"/>
              </a:rPr>
              <a:t>Manshaa Kapoor (2021540)</a:t>
            </a:r>
            <a:endParaRPr>
              <a:solidFill>
                <a:schemeClr val="lt1"/>
              </a:solidFill>
              <a:latin typeface="Georgia"/>
              <a:ea typeface="Georgia"/>
              <a:cs typeface="Georgia"/>
              <a:sym typeface="Georgia"/>
            </a:endParaRPr>
          </a:p>
          <a:p>
            <a:pPr indent="0" lvl="0" marL="0" rtl="0" algn="l">
              <a:lnSpc>
                <a:spcPct val="70000"/>
              </a:lnSpc>
              <a:spcBef>
                <a:spcPts val="1000"/>
              </a:spcBef>
              <a:spcAft>
                <a:spcPts val="0"/>
              </a:spcAft>
              <a:buClr>
                <a:srgbClr val="E9F7F6"/>
              </a:buClr>
              <a:buSzPts val="2400"/>
              <a:buNone/>
            </a:pPr>
            <a:r>
              <a:rPr lang="en-US">
                <a:solidFill>
                  <a:schemeClr val="lt1"/>
                </a:solidFill>
                <a:latin typeface="Georgia"/>
                <a:ea typeface="Georgia"/>
                <a:cs typeface="Georgia"/>
                <a:sym typeface="Georgia"/>
              </a:rPr>
              <a:t>Varsha Bhaskar (2021499)</a:t>
            </a:r>
            <a:endParaRPr>
              <a:solidFill>
                <a:schemeClr val="lt1"/>
              </a:solidFill>
              <a:latin typeface="Georgia"/>
              <a:ea typeface="Georgia"/>
              <a:cs typeface="Georgia"/>
              <a:sym typeface="Georg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Feature Analysis </a:t>
            </a:r>
            <a:endParaRPr/>
          </a:p>
        </p:txBody>
      </p:sp>
      <p:sp>
        <p:nvSpPr>
          <p:cNvPr id="205" name="Google Shape;205;p22"/>
          <p:cNvSpPr txBox="1"/>
          <p:nvPr>
            <p:ph idx="1" type="body"/>
          </p:nvPr>
        </p:nvSpPr>
        <p:spPr>
          <a:xfrm>
            <a:off x="914400" y="1196975"/>
            <a:ext cx="5081400" cy="21123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Font typeface="Georgia"/>
              <a:buChar char="●"/>
            </a:pPr>
            <a:r>
              <a:rPr b="1" lang="en-US" sz="2000">
                <a:latin typeface="Arial"/>
                <a:ea typeface="Arial"/>
                <a:cs typeface="Arial"/>
                <a:sym typeface="Arial"/>
              </a:rPr>
              <a:t>Principal Component Analysis (PCA)</a:t>
            </a:r>
            <a:r>
              <a:rPr lang="en-US" sz="2000">
                <a:latin typeface="Arial"/>
                <a:ea typeface="Arial"/>
                <a:cs typeface="Arial"/>
                <a:sym typeface="Arial"/>
              </a:rPr>
              <a:t> is a technique used to reduce dimensionality to a new coordinate system by identifying key features that capture the most variance in a dataset, thereby reducing complexity while retaining critical information.</a:t>
            </a:r>
            <a:endParaRPr sz="2000">
              <a:latin typeface="Arial"/>
              <a:ea typeface="Arial"/>
              <a:cs typeface="Arial"/>
              <a:sym typeface="Arial"/>
            </a:endParaRPr>
          </a:p>
        </p:txBody>
      </p:sp>
      <p:sp>
        <p:nvSpPr>
          <p:cNvPr id="206" name="Google Shape;206;p22"/>
          <p:cNvSpPr txBox="1"/>
          <p:nvPr>
            <p:ph idx="1" type="body"/>
          </p:nvPr>
        </p:nvSpPr>
        <p:spPr>
          <a:xfrm>
            <a:off x="6475050" y="1196975"/>
            <a:ext cx="4805100" cy="2232000"/>
          </a:xfrm>
          <a:prstGeom prst="rect">
            <a:avLst/>
          </a:prstGeom>
        </p:spPr>
        <p:txBody>
          <a:bodyPr anchorCtr="0" anchor="t" bIns="45700" lIns="91425" spcFirstLastPara="1" rIns="91425" wrap="square" tIns="45700">
            <a:normAutofit lnSpcReduction="20000"/>
          </a:bodyPr>
          <a:lstStyle/>
          <a:p>
            <a:pPr indent="-355600" lvl="0" marL="457200" rtl="0" algn="l">
              <a:spcBef>
                <a:spcPts val="1000"/>
              </a:spcBef>
              <a:spcAft>
                <a:spcPts val="0"/>
              </a:spcAft>
              <a:buSzPts val="2000"/>
              <a:buFont typeface="Georgia"/>
              <a:buChar char="●"/>
            </a:pPr>
            <a:r>
              <a:rPr b="1" lang="en-US" sz="2000">
                <a:latin typeface="Arial"/>
                <a:ea typeface="Arial"/>
                <a:cs typeface="Arial"/>
                <a:sym typeface="Arial"/>
              </a:rPr>
              <a:t>Mutual Information (MI) Analysis:</a:t>
            </a:r>
            <a:r>
              <a:rPr lang="en-US" sz="2000">
                <a:latin typeface="Arial"/>
                <a:ea typeface="Arial"/>
                <a:cs typeface="Arial"/>
                <a:sym typeface="Arial"/>
              </a:rPr>
              <a:t> MI measures how much information one feature provides about the target variable. It’s non-linear, capturing relationships that correlation might miss. You computed the MI for each feature to assess its contribution to predicting heart attack risk.</a:t>
            </a:r>
            <a:endParaRPr sz="2000">
              <a:latin typeface="Arial"/>
              <a:ea typeface="Arial"/>
              <a:cs typeface="Arial"/>
              <a:sym typeface="Arial"/>
            </a:endParaRPr>
          </a:p>
        </p:txBody>
      </p:sp>
      <p:pic>
        <p:nvPicPr>
          <p:cNvPr id="207" name="Google Shape;207;p22"/>
          <p:cNvPicPr preferRelativeResize="0"/>
          <p:nvPr/>
        </p:nvPicPr>
        <p:blipFill rotWithShape="1">
          <a:blip r:embed="rId3">
            <a:alphaModFix/>
          </a:blip>
          <a:srcRect b="12136" l="7780" r="47735" t="69854"/>
          <a:stretch/>
        </p:blipFill>
        <p:spPr>
          <a:xfrm>
            <a:off x="270925" y="3594100"/>
            <a:ext cx="6127925" cy="1395468"/>
          </a:xfrm>
          <a:prstGeom prst="rect">
            <a:avLst/>
          </a:prstGeom>
          <a:noFill/>
          <a:ln cap="flat" cmpd="sng" w="9525">
            <a:solidFill>
              <a:schemeClr val="dk2"/>
            </a:solidFill>
            <a:prstDash val="solid"/>
            <a:round/>
            <a:headEnd len="sm" w="sm" type="none"/>
            <a:tailEnd len="sm" w="sm" type="none"/>
          </a:ln>
        </p:spPr>
      </p:pic>
      <p:pic>
        <p:nvPicPr>
          <p:cNvPr id="208" name="Google Shape;208;p22"/>
          <p:cNvPicPr preferRelativeResize="0"/>
          <p:nvPr/>
        </p:nvPicPr>
        <p:blipFill rotWithShape="1">
          <a:blip r:embed="rId4">
            <a:alphaModFix/>
          </a:blip>
          <a:srcRect b="13457" l="7416" r="61172" t="29733"/>
          <a:stretch/>
        </p:blipFill>
        <p:spPr>
          <a:xfrm>
            <a:off x="7197900" y="3309275"/>
            <a:ext cx="3414461" cy="34736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Feature Analysis </a:t>
            </a:r>
            <a:endParaRPr/>
          </a:p>
        </p:txBody>
      </p:sp>
      <p:sp>
        <p:nvSpPr>
          <p:cNvPr id="215" name="Google Shape;215;p23"/>
          <p:cNvSpPr txBox="1"/>
          <p:nvPr>
            <p:ph idx="1" type="body"/>
          </p:nvPr>
        </p:nvSpPr>
        <p:spPr>
          <a:xfrm>
            <a:off x="914400" y="1196975"/>
            <a:ext cx="5044800" cy="1654500"/>
          </a:xfrm>
          <a:prstGeom prst="rect">
            <a:avLst/>
          </a:prstGeom>
        </p:spPr>
        <p:txBody>
          <a:bodyPr anchorCtr="0" anchor="t" bIns="45700" lIns="91425" spcFirstLastPara="1" rIns="91425" wrap="square" tIns="45700">
            <a:normAutofit lnSpcReduction="10000"/>
          </a:bodyPr>
          <a:lstStyle/>
          <a:p>
            <a:pPr indent="-355600" lvl="0" marL="457200" rtl="0" algn="l">
              <a:spcBef>
                <a:spcPts val="1000"/>
              </a:spcBef>
              <a:spcAft>
                <a:spcPts val="0"/>
              </a:spcAft>
              <a:buSzPts val="2000"/>
              <a:buFont typeface="Georgia"/>
              <a:buChar char="●"/>
            </a:pPr>
            <a:r>
              <a:rPr b="1" lang="en-US" sz="2000">
                <a:latin typeface="Arial"/>
                <a:ea typeface="Arial"/>
                <a:cs typeface="Arial"/>
                <a:sym typeface="Arial"/>
              </a:rPr>
              <a:t>Recursive Feature Elimination (RFE</a:t>
            </a:r>
            <a:r>
              <a:rPr lang="en-US" sz="2000">
                <a:latin typeface="Arial"/>
                <a:ea typeface="Arial"/>
                <a:cs typeface="Arial"/>
                <a:sym typeface="Arial"/>
              </a:rPr>
              <a:t>) is a method used to select the top 5 most influential features in a dataset by iteratively eliminating weaker predictors, based on a model's performance.</a:t>
            </a:r>
            <a:endParaRPr sz="2000">
              <a:latin typeface="Arial"/>
              <a:ea typeface="Arial"/>
              <a:cs typeface="Arial"/>
              <a:sym typeface="Arial"/>
            </a:endParaRPr>
          </a:p>
        </p:txBody>
      </p:sp>
      <p:sp>
        <p:nvSpPr>
          <p:cNvPr id="216" name="Google Shape;216;p23"/>
          <p:cNvSpPr txBox="1"/>
          <p:nvPr>
            <p:ph idx="1" type="body"/>
          </p:nvPr>
        </p:nvSpPr>
        <p:spPr>
          <a:xfrm>
            <a:off x="6268925" y="1196975"/>
            <a:ext cx="5044800" cy="1654500"/>
          </a:xfrm>
          <a:prstGeom prst="rect">
            <a:avLst/>
          </a:prstGeom>
        </p:spPr>
        <p:txBody>
          <a:bodyPr anchorCtr="0" anchor="t" bIns="45700" lIns="91425" spcFirstLastPara="1" rIns="91425" wrap="square" tIns="45700">
            <a:normAutofit lnSpcReduction="20000"/>
          </a:bodyPr>
          <a:lstStyle/>
          <a:p>
            <a:pPr indent="-355600" lvl="0" marL="457200" rtl="0" algn="l">
              <a:spcBef>
                <a:spcPts val="1000"/>
              </a:spcBef>
              <a:spcAft>
                <a:spcPts val="0"/>
              </a:spcAft>
              <a:buSzPts val="2000"/>
              <a:buFont typeface="Georgia"/>
              <a:buChar char="●"/>
            </a:pPr>
            <a:r>
              <a:rPr b="1" lang="en-US" sz="2000">
                <a:latin typeface="Arial"/>
                <a:ea typeface="Arial"/>
                <a:cs typeface="Arial"/>
                <a:sym typeface="Arial"/>
              </a:rPr>
              <a:t>Lasso Regression (L1 regularization)</a:t>
            </a:r>
            <a:r>
              <a:rPr lang="en-US" sz="2000">
                <a:latin typeface="Arial"/>
                <a:ea typeface="Arial"/>
                <a:cs typeface="Arial"/>
                <a:sym typeface="Arial"/>
              </a:rPr>
              <a:t> is a method that adds a penalty to regression coefficients, forcing some to zero, and automatically selects important features by shrinking less relevant ones toward zero.</a:t>
            </a:r>
            <a:endParaRPr sz="2000">
              <a:latin typeface="Arial"/>
              <a:ea typeface="Arial"/>
              <a:cs typeface="Arial"/>
              <a:sym typeface="Arial"/>
            </a:endParaRPr>
          </a:p>
        </p:txBody>
      </p:sp>
      <p:pic>
        <p:nvPicPr>
          <p:cNvPr id="217" name="Google Shape;217;p23"/>
          <p:cNvPicPr preferRelativeResize="0"/>
          <p:nvPr/>
        </p:nvPicPr>
        <p:blipFill rotWithShape="1">
          <a:blip r:embed="rId3">
            <a:alphaModFix/>
          </a:blip>
          <a:srcRect b="11586" l="7775" r="68540" t="70276"/>
          <a:stretch/>
        </p:blipFill>
        <p:spPr>
          <a:xfrm>
            <a:off x="438725" y="3527150"/>
            <a:ext cx="5420573" cy="2335000"/>
          </a:xfrm>
          <a:prstGeom prst="rect">
            <a:avLst/>
          </a:prstGeom>
          <a:noFill/>
          <a:ln cap="flat" cmpd="sng" w="9525">
            <a:solidFill>
              <a:schemeClr val="dk2"/>
            </a:solidFill>
            <a:prstDash val="solid"/>
            <a:round/>
            <a:headEnd len="sm" w="sm" type="none"/>
            <a:tailEnd len="sm" w="sm" type="none"/>
          </a:ln>
        </p:spPr>
      </p:pic>
      <p:pic>
        <p:nvPicPr>
          <p:cNvPr id="218" name="Google Shape;218;p23"/>
          <p:cNvPicPr preferRelativeResize="0"/>
          <p:nvPr/>
        </p:nvPicPr>
        <p:blipFill rotWithShape="1">
          <a:blip r:embed="rId4">
            <a:alphaModFix/>
          </a:blip>
          <a:srcRect b="26341" l="8045" r="75717" t="64975"/>
          <a:stretch/>
        </p:blipFill>
        <p:spPr>
          <a:xfrm>
            <a:off x="6515125" y="3527150"/>
            <a:ext cx="5044800" cy="153897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Feature Analysis </a:t>
            </a:r>
            <a:endParaRPr/>
          </a:p>
        </p:txBody>
      </p:sp>
      <p:sp>
        <p:nvSpPr>
          <p:cNvPr id="225" name="Google Shape;225;p24"/>
          <p:cNvSpPr txBox="1"/>
          <p:nvPr>
            <p:ph idx="1" type="body"/>
          </p:nvPr>
        </p:nvSpPr>
        <p:spPr>
          <a:xfrm>
            <a:off x="914400" y="1140125"/>
            <a:ext cx="5258400" cy="21456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Font typeface="Georgia"/>
              <a:buChar char="●"/>
            </a:pPr>
            <a:r>
              <a:rPr b="1" lang="en-US" sz="1800">
                <a:latin typeface="Arial"/>
                <a:ea typeface="Arial"/>
                <a:cs typeface="Arial"/>
                <a:sym typeface="Arial"/>
              </a:rPr>
              <a:t>Correlation Analysis:</a:t>
            </a:r>
            <a:r>
              <a:rPr lang="en-US" sz="1800">
                <a:latin typeface="Arial"/>
                <a:ea typeface="Arial"/>
                <a:cs typeface="Arial"/>
                <a:sym typeface="Arial"/>
              </a:rPr>
              <a:t> Correlation analysis examines the linear relationship between features and the target (Heart Attack Risk). Features with a correlation above a threshold (like 0.2) were selected for further analysis, as they have a stronger predictive power.</a:t>
            </a:r>
            <a:endParaRPr sz="1800">
              <a:latin typeface="Arial"/>
              <a:ea typeface="Arial"/>
              <a:cs typeface="Arial"/>
              <a:sym typeface="Arial"/>
            </a:endParaRPr>
          </a:p>
        </p:txBody>
      </p:sp>
      <p:sp>
        <p:nvSpPr>
          <p:cNvPr id="226" name="Google Shape;226;p24"/>
          <p:cNvSpPr txBox="1"/>
          <p:nvPr/>
        </p:nvSpPr>
        <p:spPr>
          <a:xfrm>
            <a:off x="6096000" y="1140125"/>
            <a:ext cx="57117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F3F3F"/>
              </a:buClr>
              <a:buSzPts val="2000"/>
              <a:buFont typeface="Georgia"/>
              <a:buChar char="●"/>
            </a:pPr>
            <a:r>
              <a:rPr b="1" lang="en-US" sz="2000">
                <a:solidFill>
                  <a:srgbClr val="3F3F3F"/>
                </a:solidFill>
                <a:latin typeface="Georgia"/>
                <a:ea typeface="Georgia"/>
                <a:cs typeface="Georgia"/>
                <a:sym typeface="Georgia"/>
              </a:rPr>
              <a:t>Information gain</a:t>
            </a:r>
            <a:r>
              <a:rPr lang="en-US" sz="2000">
                <a:solidFill>
                  <a:srgbClr val="3F3F3F"/>
                </a:solidFill>
                <a:latin typeface="Georgia"/>
                <a:ea typeface="Georgia"/>
                <a:cs typeface="Georgia"/>
                <a:sym typeface="Georgia"/>
              </a:rPr>
              <a:t> analysis measures the reduction in entropy of a feature's ability to predict a target. Top-performing features are selected for further analysis, improving the model's performance by focusing on significant variables.</a:t>
            </a:r>
            <a:endParaRPr sz="2000">
              <a:solidFill>
                <a:srgbClr val="3F3F3F"/>
              </a:solidFill>
              <a:latin typeface="Georgia"/>
              <a:ea typeface="Georgia"/>
              <a:cs typeface="Georgia"/>
              <a:sym typeface="Georgia"/>
            </a:endParaRPr>
          </a:p>
        </p:txBody>
      </p:sp>
      <p:pic>
        <p:nvPicPr>
          <p:cNvPr id="227" name="Google Shape;227;p24"/>
          <p:cNvPicPr preferRelativeResize="0"/>
          <p:nvPr/>
        </p:nvPicPr>
        <p:blipFill>
          <a:blip r:embed="rId3">
            <a:alphaModFix/>
          </a:blip>
          <a:stretch>
            <a:fillRect/>
          </a:stretch>
        </p:blipFill>
        <p:spPr>
          <a:xfrm>
            <a:off x="7567475" y="3147250"/>
            <a:ext cx="3113325" cy="3513925"/>
          </a:xfrm>
          <a:prstGeom prst="rect">
            <a:avLst/>
          </a:prstGeom>
          <a:noFill/>
          <a:ln>
            <a:noFill/>
          </a:ln>
        </p:spPr>
      </p:pic>
      <p:pic>
        <p:nvPicPr>
          <p:cNvPr id="228" name="Google Shape;228;p24"/>
          <p:cNvPicPr preferRelativeResize="0"/>
          <p:nvPr/>
        </p:nvPicPr>
        <p:blipFill>
          <a:blip r:embed="rId4">
            <a:alphaModFix/>
          </a:blip>
          <a:stretch>
            <a:fillRect/>
          </a:stretch>
        </p:blipFill>
        <p:spPr>
          <a:xfrm>
            <a:off x="1850025" y="3022995"/>
            <a:ext cx="3113325" cy="36381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Visualisation after feature extraction</a:t>
            </a:r>
            <a:endParaRPr/>
          </a:p>
        </p:txBody>
      </p:sp>
      <p:sp>
        <p:nvSpPr>
          <p:cNvPr id="235" name="Google Shape;235;p25"/>
          <p:cNvSpPr txBox="1"/>
          <p:nvPr>
            <p:ph idx="1" type="body"/>
          </p:nvPr>
        </p:nvSpPr>
        <p:spPr>
          <a:xfrm>
            <a:off x="956350" y="1077225"/>
            <a:ext cx="5408700" cy="4206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b="1" lang="en-US" sz="2000">
                <a:latin typeface="Georgia"/>
                <a:ea typeface="Georgia"/>
                <a:cs typeface="Georgia"/>
                <a:sym typeface="Georgia"/>
              </a:rPr>
              <a:t>Correlation Matrix of selected Features</a:t>
            </a:r>
            <a:endParaRPr b="1" sz="2000">
              <a:latin typeface="Georgia"/>
              <a:ea typeface="Georgia"/>
              <a:cs typeface="Georgia"/>
              <a:sym typeface="Georgia"/>
            </a:endParaRPr>
          </a:p>
        </p:txBody>
      </p:sp>
      <p:pic>
        <p:nvPicPr>
          <p:cNvPr id="236" name="Google Shape;236;p25"/>
          <p:cNvPicPr preferRelativeResize="0"/>
          <p:nvPr/>
        </p:nvPicPr>
        <p:blipFill>
          <a:blip r:embed="rId3">
            <a:alphaModFix/>
          </a:blip>
          <a:stretch>
            <a:fillRect/>
          </a:stretch>
        </p:blipFill>
        <p:spPr>
          <a:xfrm>
            <a:off x="1084975" y="2309475"/>
            <a:ext cx="4724400" cy="4317825"/>
          </a:xfrm>
          <a:prstGeom prst="rect">
            <a:avLst/>
          </a:prstGeom>
          <a:noFill/>
          <a:ln>
            <a:noFill/>
          </a:ln>
        </p:spPr>
      </p:pic>
      <p:sp>
        <p:nvSpPr>
          <p:cNvPr id="237" name="Google Shape;237;p25"/>
          <p:cNvSpPr txBox="1"/>
          <p:nvPr/>
        </p:nvSpPr>
        <p:spPr>
          <a:xfrm>
            <a:off x="6843825" y="990725"/>
            <a:ext cx="49428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US" sz="2000">
                <a:solidFill>
                  <a:srgbClr val="3F3F3F"/>
                </a:solidFill>
                <a:latin typeface="Georgia"/>
                <a:ea typeface="Georgia"/>
                <a:cs typeface="Georgia"/>
                <a:sym typeface="Georgia"/>
              </a:rPr>
              <a:t>Correlation with Heart Attack Risk</a:t>
            </a:r>
            <a:endParaRPr b="1" sz="2000">
              <a:solidFill>
                <a:srgbClr val="3F3F3F"/>
              </a:solidFill>
              <a:latin typeface="Georgia"/>
              <a:ea typeface="Georgia"/>
              <a:cs typeface="Georgia"/>
              <a:sym typeface="Georgia"/>
            </a:endParaRPr>
          </a:p>
        </p:txBody>
      </p:sp>
      <p:pic>
        <p:nvPicPr>
          <p:cNvPr id="238" name="Google Shape;238;p25"/>
          <p:cNvPicPr preferRelativeResize="0"/>
          <p:nvPr/>
        </p:nvPicPr>
        <p:blipFill>
          <a:blip r:embed="rId4">
            <a:alphaModFix/>
          </a:blip>
          <a:stretch>
            <a:fillRect/>
          </a:stretch>
        </p:blipFill>
        <p:spPr>
          <a:xfrm>
            <a:off x="6722164" y="2309475"/>
            <a:ext cx="4613462" cy="4317825"/>
          </a:xfrm>
          <a:prstGeom prst="rect">
            <a:avLst/>
          </a:prstGeom>
          <a:noFill/>
          <a:ln>
            <a:noFill/>
          </a:ln>
        </p:spPr>
      </p:pic>
      <p:sp>
        <p:nvSpPr>
          <p:cNvPr id="239" name="Google Shape;239;p25"/>
          <p:cNvSpPr txBox="1"/>
          <p:nvPr/>
        </p:nvSpPr>
        <p:spPr>
          <a:xfrm>
            <a:off x="956350" y="1425750"/>
            <a:ext cx="560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eorgia"/>
                <a:ea typeface="Georgia"/>
                <a:cs typeface="Georgia"/>
                <a:sym typeface="Georgia"/>
              </a:rPr>
              <a:t>Systolic and Diastolic BP</a:t>
            </a:r>
            <a:r>
              <a:rPr lang="en-US" sz="1200">
                <a:latin typeface="Georgia"/>
                <a:ea typeface="Georgia"/>
                <a:cs typeface="Georgia"/>
                <a:sym typeface="Georgia"/>
              </a:rPr>
              <a:t> show weak positive correlation (0.013)</a:t>
            </a:r>
            <a:endParaRPr sz="1200">
              <a:latin typeface="Georgia"/>
              <a:ea typeface="Georgia"/>
              <a:cs typeface="Georgia"/>
              <a:sym typeface="Georgia"/>
            </a:endParaRPr>
          </a:p>
          <a:p>
            <a:pPr indent="0" lvl="0" marL="0" rtl="0" algn="l">
              <a:spcBef>
                <a:spcPts val="0"/>
              </a:spcBef>
              <a:spcAft>
                <a:spcPts val="0"/>
              </a:spcAft>
              <a:buNone/>
            </a:pPr>
            <a:r>
              <a:rPr b="1" lang="en-US" sz="1200">
                <a:latin typeface="Georgia"/>
                <a:ea typeface="Georgia"/>
                <a:cs typeface="Georgia"/>
                <a:sym typeface="Georgia"/>
              </a:rPr>
              <a:t>Age and Cholesterol</a:t>
            </a:r>
            <a:r>
              <a:rPr lang="en-US" sz="1200">
                <a:latin typeface="Georgia"/>
                <a:ea typeface="Georgia"/>
                <a:cs typeface="Georgia"/>
                <a:sym typeface="Georgia"/>
              </a:rPr>
              <a:t> have slight negative correlation (-0.0091)</a:t>
            </a:r>
            <a:endParaRPr sz="1200">
              <a:latin typeface="Georgia"/>
              <a:ea typeface="Georgia"/>
              <a:cs typeface="Georgia"/>
              <a:sym typeface="Georgia"/>
            </a:endParaRPr>
          </a:p>
          <a:p>
            <a:pPr indent="0" lvl="0" marL="0" rtl="0" algn="l">
              <a:spcBef>
                <a:spcPts val="0"/>
              </a:spcBef>
              <a:spcAft>
                <a:spcPts val="0"/>
              </a:spcAft>
              <a:buNone/>
            </a:pPr>
            <a:r>
              <a:rPr b="1" lang="en-US" sz="1200">
                <a:latin typeface="Georgia"/>
                <a:ea typeface="Georgia"/>
                <a:cs typeface="Georgia"/>
                <a:sym typeface="Georgia"/>
              </a:rPr>
              <a:t>BMI and Cholesterol</a:t>
            </a:r>
            <a:r>
              <a:rPr lang="en-US" sz="1200">
                <a:latin typeface="Georgia"/>
                <a:ea typeface="Georgia"/>
                <a:cs typeface="Georgia"/>
                <a:sym typeface="Georgia"/>
              </a:rPr>
              <a:t> show weak positive correlation (0.017)</a:t>
            </a:r>
            <a:endParaRPr sz="1200">
              <a:latin typeface="Georgia"/>
              <a:ea typeface="Georgia"/>
              <a:cs typeface="Georgia"/>
              <a:sym typeface="Georgia"/>
            </a:endParaRPr>
          </a:p>
        </p:txBody>
      </p:sp>
      <p:sp>
        <p:nvSpPr>
          <p:cNvPr id="240" name="Google Shape;240;p25"/>
          <p:cNvSpPr txBox="1"/>
          <p:nvPr/>
        </p:nvSpPr>
        <p:spPr>
          <a:xfrm>
            <a:off x="6561550" y="1425750"/>
            <a:ext cx="57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Georgia"/>
                <a:ea typeface="Georgia"/>
                <a:cs typeface="Georgia"/>
                <a:sym typeface="Georgia"/>
              </a:rPr>
              <a:t>Perfect correlation (1.0) with itself (</a:t>
            </a:r>
            <a:r>
              <a:rPr b="1" lang="en-US" sz="1200">
                <a:latin typeface="Georgia"/>
                <a:ea typeface="Georgia"/>
                <a:cs typeface="Georgia"/>
                <a:sym typeface="Georgia"/>
              </a:rPr>
              <a:t>Heart Attack Risk</a:t>
            </a:r>
            <a:r>
              <a:rPr lang="en-US" sz="1200">
                <a:latin typeface="Georgia"/>
                <a:ea typeface="Georgia"/>
                <a:cs typeface="Georgia"/>
                <a:sym typeface="Georgia"/>
              </a:rPr>
              <a:t>)</a:t>
            </a:r>
            <a:endParaRPr sz="1200">
              <a:latin typeface="Georgia"/>
              <a:ea typeface="Georgia"/>
              <a:cs typeface="Georgia"/>
              <a:sym typeface="Georgia"/>
            </a:endParaRPr>
          </a:p>
          <a:p>
            <a:pPr indent="0" lvl="0" marL="0" rtl="0" algn="l">
              <a:spcBef>
                <a:spcPts val="0"/>
              </a:spcBef>
              <a:spcAft>
                <a:spcPts val="0"/>
              </a:spcAft>
              <a:buNone/>
            </a:pPr>
            <a:r>
              <a:rPr lang="en-US" sz="1200">
                <a:latin typeface="Georgia"/>
                <a:ea typeface="Georgia"/>
                <a:cs typeface="Georgia"/>
                <a:sym typeface="Georgia"/>
              </a:rPr>
              <a:t>All other features show very weak correlations (close to 0)</a:t>
            </a:r>
            <a:endParaRPr sz="1200">
              <a:latin typeface="Georgia"/>
              <a:ea typeface="Georgia"/>
              <a:cs typeface="Georgia"/>
              <a:sym typeface="Georgia"/>
            </a:endParaRPr>
          </a:p>
          <a:p>
            <a:pPr indent="0" lvl="0" marL="0" rtl="0" algn="l">
              <a:spcBef>
                <a:spcPts val="0"/>
              </a:spcBef>
              <a:spcAft>
                <a:spcPts val="0"/>
              </a:spcAft>
              <a:buNone/>
            </a:pPr>
            <a:r>
              <a:rPr b="1" lang="en-US" sz="1200">
                <a:latin typeface="Georgia"/>
                <a:ea typeface="Georgia"/>
                <a:cs typeface="Georgia"/>
                <a:sym typeface="Georgia"/>
              </a:rPr>
              <a:t>Cholesterol</a:t>
            </a:r>
            <a:r>
              <a:rPr lang="en-US" sz="1200">
                <a:latin typeface="Georgia"/>
                <a:ea typeface="Georgia"/>
                <a:cs typeface="Georgia"/>
                <a:sym typeface="Georgia"/>
              </a:rPr>
              <a:t> shows the </a:t>
            </a:r>
            <a:r>
              <a:rPr b="1" lang="en-US" sz="1200">
                <a:latin typeface="Georgia"/>
                <a:ea typeface="Georgia"/>
                <a:cs typeface="Georgia"/>
                <a:sym typeface="Georgia"/>
              </a:rPr>
              <a:t>highest correlation</a:t>
            </a:r>
            <a:r>
              <a:rPr lang="en-US" sz="1200">
                <a:latin typeface="Georgia"/>
                <a:ea typeface="Georgia"/>
                <a:cs typeface="Georgia"/>
                <a:sym typeface="Georgia"/>
              </a:rPr>
              <a:t> among predictors (~0.02)</a:t>
            </a:r>
            <a:endParaRPr sz="1200">
              <a:latin typeface="Georgia"/>
              <a:ea typeface="Georgia"/>
              <a:cs typeface="Georgia"/>
              <a:sym typeface="Georgia"/>
            </a:endParaRPr>
          </a:p>
          <a:p>
            <a:pPr indent="0" lvl="0" marL="0" rtl="0" algn="l">
              <a:spcBef>
                <a:spcPts val="0"/>
              </a:spcBef>
              <a:spcAft>
                <a:spcPts val="0"/>
              </a:spcAft>
              <a:buNone/>
            </a:pPr>
            <a:r>
              <a:rPr b="1" lang="en-US" sz="1200">
                <a:latin typeface="Georgia"/>
                <a:ea typeface="Georgia"/>
                <a:cs typeface="Georgia"/>
                <a:sym typeface="Georgia"/>
              </a:rPr>
              <a:t>Diastolic blood pressure</a:t>
            </a:r>
            <a:r>
              <a:rPr lang="en-US" sz="1200">
                <a:latin typeface="Georgia"/>
                <a:ea typeface="Georgia"/>
                <a:cs typeface="Georgia"/>
                <a:sym typeface="Georgia"/>
              </a:rPr>
              <a:t> shows the weakest correlation (slightly negative)</a:t>
            </a:r>
            <a:endParaRPr sz="12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Visualisation after feature extraction</a:t>
            </a:r>
            <a:endParaRPr/>
          </a:p>
        </p:txBody>
      </p:sp>
      <p:sp>
        <p:nvSpPr>
          <p:cNvPr id="247" name="Google Shape;247;p26"/>
          <p:cNvSpPr txBox="1"/>
          <p:nvPr>
            <p:ph idx="1" type="body"/>
          </p:nvPr>
        </p:nvSpPr>
        <p:spPr>
          <a:xfrm>
            <a:off x="914400" y="1209525"/>
            <a:ext cx="4553100" cy="4599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Georgia"/>
                <a:ea typeface="Georgia"/>
                <a:cs typeface="Georgia"/>
                <a:sym typeface="Georgia"/>
              </a:rPr>
              <a:t>Correlation Heatmap of selected Features :</a:t>
            </a:r>
            <a:r>
              <a:rPr lang="en-US" sz="2000">
                <a:latin typeface="Georgia"/>
                <a:ea typeface="Georgia"/>
                <a:cs typeface="Georgia"/>
                <a:sym typeface="Georgia"/>
              </a:rPr>
              <a:t>I</a:t>
            </a:r>
            <a:r>
              <a:rPr lang="en-US" sz="2000">
                <a:latin typeface="Georgia"/>
                <a:ea typeface="Georgia"/>
                <a:cs typeface="Georgia"/>
                <a:sym typeface="Georgia"/>
              </a:rPr>
              <a:t>n this heatmap, most of the correlations are very close to 0, implying weak or no linear relationship between the features. This suggests that most of the features in this dataset are fairly independent of each other.</a:t>
            </a:r>
            <a:br>
              <a:rPr lang="en-US" sz="2000">
                <a:latin typeface="Georgia"/>
                <a:ea typeface="Georgia"/>
                <a:cs typeface="Georgia"/>
                <a:sym typeface="Georgia"/>
              </a:rPr>
            </a:br>
            <a:r>
              <a:rPr b="1" lang="en-US" sz="2000">
                <a:latin typeface="Georgia"/>
                <a:ea typeface="Georgia"/>
                <a:cs typeface="Georgia"/>
                <a:sym typeface="Georgia"/>
              </a:rPr>
              <a:t>for example: </a:t>
            </a:r>
            <a:endParaRPr b="1" sz="2000">
              <a:latin typeface="Georgia"/>
              <a:ea typeface="Georgia"/>
              <a:cs typeface="Georgia"/>
              <a:sym typeface="Georgia"/>
            </a:endParaRPr>
          </a:p>
          <a:p>
            <a:pPr indent="0" lvl="0" marL="0" rtl="0" algn="l">
              <a:spcBef>
                <a:spcPts val="1000"/>
              </a:spcBef>
              <a:spcAft>
                <a:spcPts val="0"/>
              </a:spcAft>
              <a:buNone/>
            </a:pPr>
            <a:r>
              <a:rPr b="1" lang="en-US" sz="2000">
                <a:latin typeface="Georgia"/>
                <a:ea typeface="Georgia"/>
                <a:cs typeface="Georgia"/>
                <a:sym typeface="Georgia"/>
              </a:rPr>
              <a:t>Cholesterol </a:t>
            </a:r>
            <a:r>
              <a:rPr lang="en-US" sz="2000">
                <a:latin typeface="Georgia"/>
                <a:ea typeface="Georgia"/>
                <a:cs typeface="Georgia"/>
                <a:sym typeface="Georgia"/>
              </a:rPr>
              <a:t>and </a:t>
            </a:r>
            <a:r>
              <a:rPr b="1" lang="en-US" sz="2000">
                <a:latin typeface="Georgia"/>
                <a:ea typeface="Georgia"/>
                <a:cs typeface="Georgia"/>
                <a:sym typeface="Georgia"/>
              </a:rPr>
              <a:t>Age </a:t>
            </a:r>
            <a:r>
              <a:rPr lang="en-US" sz="2000">
                <a:latin typeface="Georgia"/>
                <a:ea typeface="Georgia"/>
                <a:cs typeface="Georgia"/>
                <a:sym typeface="Georgia"/>
              </a:rPr>
              <a:t>have a very weak negative correlation (-0.0091).</a:t>
            </a:r>
            <a:endParaRPr sz="2000">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b="1" lang="en-US" sz="2000">
                <a:latin typeface="Georgia"/>
                <a:ea typeface="Georgia"/>
                <a:cs typeface="Georgia"/>
                <a:sym typeface="Georgia"/>
              </a:rPr>
              <a:t>Cholesterol </a:t>
            </a:r>
            <a:r>
              <a:rPr lang="en-US" sz="2000">
                <a:latin typeface="Georgia"/>
                <a:ea typeface="Georgia"/>
                <a:cs typeface="Georgia"/>
                <a:sym typeface="Georgia"/>
              </a:rPr>
              <a:t>and </a:t>
            </a:r>
            <a:r>
              <a:rPr b="1" lang="en-US" sz="2000">
                <a:latin typeface="Georgia"/>
                <a:ea typeface="Georgia"/>
                <a:cs typeface="Georgia"/>
                <a:sym typeface="Georgia"/>
              </a:rPr>
              <a:t>Exercise Hours Per Week</a:t>
            </a:r>
            <a:r>
              <a:rPr lang="en-US" sz="2000">
                <a:latin typeface="Georgia"/>
                <a:ea typeface="Georgia"/>
                <a:cs typeface="Georgia"/>
                <a:sym typeface="Georgia"/>
              </a:rPr>
              <a:t> show a slightly positive correlation (0.022), but it’s still very weak.</a:t>
            </a:r>
            <a:endParaRPr sz="2000">
              <a:latin typeface="Georgia"/>
              <a:ea typeface="Georgia"/>
              <a:cs typeface="Georgia"/>
              <a:sym typeface="Georgia"/>
            </a:endParaRPr>
          </a:p>
          <a:p>
            <a:pPr indent="0" lvl="0" marL="0" rtl="0" algn="l">
              <a:spcBef>
                <a:spcPts val="1000"/>
              </a:spcBef>
              <a:spcAft>
                <a:spcPts val="0"/>
              </a:spcAft>
              <a:buNone/>
            </a:pPr>
            <a:r>
              <a:rPr lang="en-US">
                <a:latin typeface="Georgia"/>
                <a:ea typeface="Georgia"/>
                <a:cs typeface="Georgia"/>
                <a:sym typeface="Georgia"/>
              </a:rPr>
              <a:t> </a:t>
            </a:r>
            <a:endParaRPr sz="2000">
              <a:latin typeface="Georgia"/>
              <a:ea typeface="Georgia"/>
              <a:cs typeface="Georgia"/>
              <a:sym typeface="Georgia"/>
            </a:endParaRPr>
          </a:p>
          <a:p>
            <a:pPr indent="0" lvl="0" marL="0" rtl="0" algn="l">
              <a:spcBef>
                <a:spcPts val="1000"/>
              </a:spcBef>
              <a:spcAft>
                <a:spcPts val="0"/>
              </a:spcAft>
              <a:buNone/>
            </a:pPr>
            <a:r>
              <a:rPr lang="en-US">
                <a:latin typeface="Georgia"/>
                <a:ea typeface="Georgia"/>
                <a:cs typeface="Georgia"/>
                <a:sym typeface="Georgia"/>
              </a:rPr>
              <a:t> </a:t>
            </a:r>
            <a:endParaRPr b="1" sz="2000">
              <a:latin typeface="Georgia"/>
              <a:ea typeface="Georgia"/>
              <a:cs typeface="Georgia"/>
              <a:sym typeface="Georgia"/>
            </a:endParaRPr>
          </a:p>
        </p:txBody>
      </p:sp>
      <p:pic>
        <p:nvPicPr>
          <p:cNvPr id="248" name="Google Shape;248;p26"/>
          <p:cNvPicPr preferRelativeResize="0"/>
          <p:nvPr/>
        </p:nvPicPr>
        <p:blipFill>
          <a:blip r:embed="rId3">
            <a:alphaModFix/>
          </a:blip>
          <a:stretch>
            <a:fillRect/>
          </a:stretch>
        </p:blipFill>
        <p:spPr>
          <a:xfrm>
            <a:off x="5316827" y="1140125"/>
            <a:ext cx="6256273" cy="571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Logistic Regression</a:t>
            </a:r>
            <a:endParaRPr b="1">
              <a:latin typeface="Georgia"/>
              <a:ea typeface="Georgia"/>
              <a:cs typeface="Georgia"/>
              <a:sym typeface="Georgia"/>
            </a:endParaRPr>
          </a:p>
        </p:txBody>
      </p:sp>
      <p:sp>
        <p:nvSpPr>
          <p:cNvPr id="255" name="Google Shape;255;p27"/>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sz="2000">
                <a:solidFill>
                  <a:schemeClr val="dk1"/>
                </a:solidFill>
                <a:latin typeface="Arial"/>
                <a:ea typeface="Arial"/>
                <a:cs typeface="Arial"/>
                <a:sym typeface="Arial"/>
              </a:rPr>
              <a:t>Logistic regression is a</a:t>
            </a:r>
            <a:endParaRPr sz="2000">
              <a:solidFill>
                <a:schemeClr val="dk1"/>
              </a:solidFill>
              <a:latin typeface="Arial"/>
              <a:ea typeface="Arial"/>
              <a:cs typeface="Arial"/>
              <a:sym typeface="Arial"/>
            </a:endParaRPr>
          </a:p>
          <a:p>
            <a:pPr indent="0" lvl="0" marL="0" rtl="0" algn="l">
              <a:spcBef>
                <a:spcPts val="1000"/>
              </a:spcBef>
              <a:spcAft>
                <a:spcPts val="0"/>
              </a:spcAft>
              <a:buNone/>
            </a:pPr>
            <a:r>
              <a:rPr b="1" lang="en-US" sz="2000">
                <a:solidFill>
                  <a:schemeClr val="dk1"/>
                </a:solidFill>
                <a:latin typeface="Arial"/>
                <a:ea typeface="Arial"/>
                <a:cs typeface="Arial"/>
                <a:sym typeface="Arial"/>
              </a:rPr>
              <a:t>supervised learning</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algorithm typically used for</a:t>
            </a:r>
            <a:endParaRPr sz="2000">
              <a:solidFill>
                <a:schemeClr val="dk1"/>
              </a:solidFill>
              <a:latin typeface="Arial"/>
              <a:ea typeface="Arial"/>
              <a:cs typeface="Arial"/>
              <a:sym typeface="Arial"/>
            </a:endParaRPr>
          </a:p>
          <a:p>
            <a:pPr indent="0" lvl="0" marL="0" rtl="0" algn="l">
              <a:spcBef>
                <a:spcPts val="1000"/>
              </a:spcBef>
              <a:spcAft>
                <a:spcPts val="0"/>
              </a:spcAft>
              <a:buNone/>
            </a:pPr>
            <a:r>
              <a:rPr b="1" lang="en-US" sz="2000">
                <a:solidFill>
                  <a:schemeClr val="dk1"/>
                </a:solidFill>
                <a:latin typeface="Arial"/>
                <a:ea typeface="Arial"/>
                <a:cs typeface="Arial"/>
                <a:sym typeface="Arial"/>
              </a:rPr>
              <a:t>binary classification</a:t>
            </a:r>
            <a:endParaRPr b="1"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problems.</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Step 1: Data Preparation</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Step 2: Model Training</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Step 3: Predicting the Probability</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Step 4: Class Prediction</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a:solidFill>
                  <a:schemeClr val="dk1"/>
                </a:solidFill>
                <a:latin typeface="Arial"/>
                <a:ea typeface="Arial"/>
                <a:cs typeface="Arial"/>
                <a:sym typeface="Arial"/>
              </a:rPr>
              <a:t>Step 5: Model Evaluation</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sz="2000">
              <a:solidFill>
                <a:schemeClr val="dk1"/>
              </a:solidFill>
              <a:latin typeface="Arial"/>
              <a:ea typeface="Arial"/>
              <a:cs typeface="Arial"/>
              <a:sym typeface="Arial"/>
            </a:endParaRPr>
          </a:p>
          <a:p>
            <a:pPr indent="0" lvl="0" marL="0" rtl="0" algn="l">
              <a:spcBef>
                <a:spcPts val="1000"/>
              </a:spcBef>
              <a:spcAft>
                <a:spcPts val="0"/>
              </a:spcAft>
              <a:buNone/>
            </a:pPr>
            <a:r>
              <a:rPr lang="en-US" sz="2000" u="sng">
                <a:solidFill>
                  <a:schemeClr val="hlink"/>
                </a:solidFill>
                <a:latin typeface="Arial"/>
                <a:ea typeface="Arial"/>
                <a:cs typeface="Arial"/>
                <a:sym typeface="Arial"/>
                <a:hlinkClick r:id="rId3"/>
              </a:rPr>
              <a:t>https://www.spiceworks.com/tech/artificial-intelligence/articles/what-is-logistic-regression/</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sz="2000">
              <a:solidFill>
                <a:schemeClr val="dk1"/>
              </a:solidFill>
              <a:latin typeface="Arial"/>
              <a:ea typeface="Arial"/>
              <a:cs typeface="Arial"/>
              <a:sym typeface="Arial"/>
            </a:endParaRPr>
          </a:p>
        </p:txBody>
      </p:sp>
      <p:pic>
        <p:nvPicPr>
          <p:cNvPr id="256" name="Google Shape;256;p27"/>
          <p:cNvPicPr preferRelativeResize="0"/>
          <p:nvPr/>
        </p:nvPicPr>
        <p:blipFill>
          <a:blip r:embed="rId4">
            <a:alphaModFix/>
          </a:blip>
          <a:stretch>
            <a:fillRect/>
          </a:stretch>
        </p:blipFill>
        <p:spPr>
          <a:xfrm>
            <a:off x="4776400" y="1167601"/>
            <a:ext cx="6858000" cy="414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Result from Logistic Regression</a:t>
            </a:r>
            <a:endParaRPr/>
          </a:p>
        </p:txBody>
      </p:sp>
      <p:sp>
        <p:nvSpPr>
          <p:cNvPr id="263" name="Google Shape;263;p28"/>
          <p:cNvSpPr txBox="1"/>
          <p:nvPr>
            <p:ph idx="1" type="body"/>
          </p:nvPr>
        </p:nvSpPr>
        <p:spPr>
          <a:xfrm>
            <a:off x="4957850" y="2414425"/>
            <a:ext cx="2140800" cy="392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2000">
              <a:latin typeface="Georgia"/>
              <a:ea typeface="Georgia"/>
              <a:cs typeface="Georgia"/>
              <a:sym typeface="Georgia"/>
            </a:endParaRPr>
          </a:p>
        </p:txBody>
      </p:sp>
      <p:pic>
        <p:nvPicPr>
          <p:cNvPr id="264" name="Google Shape;264;p28"/>
          <p:cNvPicPr preferRelativeResize="0"/>
          <p:nvPr/>
        </p:nvPicPr>
        <p:blipFill>
          <a:blip r:embed="rId3">
            <a:alphaModFix/>
          </a:blip>
          <a:stretch>
            <a:fillRect/>
          </a:stretch>
        </p:blipFill>
        <p:spPr>
          <a:xfrm>
            <a:off x="2319916" y="1175725"/>
            <a:ext cx="7830984" cy="520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Logistic Regression</a:t>
            </a:r>
            <a:endParaRPr/>
          </a:p>
        </p:txBody>
      </p:sp>
      <p:sp>
        <p:nvSpPr>
          <p:cNvPr id="271" name="Google Shape;271;p29"/>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fontScale="92500" lnSpcReduction="20000"/>
          </a:bodyPr>
          <a:lstStyle/>
          <a:p>
            <a:pPr indent="0" lvl="0" marL="0" rtl="0" algn="l">
              <a:spcBef>
                <a:spcPts val="1000"/>
              </a:spcBef>
              <a:spcAft>
                <a:spcPts val="0"/>
              </a:spcAft>
              <a:buNone/>
            </a:pPr>
            <a:r>
              <a:rPr b="1" lang="en-US" sz="2000">
                <a:latin typeface="Arial"/>
                <a:ea typeface="Arial"/>
                <a:cs typeface="Arial"/>
                <a:sym typeface="Arial"/>
              </a:rPr>
              <a:t>Interpretation of Results : </a:t>
            </a:r>
            <a:endParaRPr b="1" sz="2000">
              <a:latin typeface="Arial"/>
              <a:ea typeface="Arial"/>
              <a:cs typeface="Arial"/>
              <a:sym typeface="Arial"/>
            </a:endParaRPr>
          </a:p>
          <a:p>
            <a:pPr indent="-346075" lvl="0" marL="457200" rtl="0" algn="l">
              <a:lnSpc>
                <a:spcPct val="115000"/>
              </a:lnSpc>
              <a:spcBef>
                <a:spcPts val="1000"/>
              </a:spcBef>
              <a:spcAft>
                <a:spcPts val="0"/>
              </a:spcAft>
              <a:buClr>
                <a:schemeClr val="dk1"/>
              </a:buClr>
              <a:buSzPct val="100000"/>
              <a:buFont typeface="Arial"/>
              <a:buChar char="▪"/>
            </a:pPr>
            <a:r>
              <a:rPr lang="en-US" sz="2000" u="sng">
                <a:solidFill>
                  <a:schemeClr val="dk1"/>
                </a:solidFill>
                <a:latin typeface="Arial"/>
                <a:ea typeface="Arial"/>
                <a:cs typeface="Arial"/>
                <a:sym typeface="Arial"/>
              </a:rPr>
              <a:t>Moderate Accuracy:</a:t>
            </a:r>
            <a:r>
              <a:rPr lang="en-US" sz="2000">
                <a:solidFill>
                  <a:schemeClr val="dk1"/>
                </a:solidFill>
                <a:latin typeface="Arial"/>
                <a:ea typeface="Arial"/>
                <a:cs typeface="Arial"/>
                <a:sym typeface="Arial"/>
              </a:rPr>
              <a:t> The logistic regression model achieved an accuracy of 51.6%, which indicates its limited ability to correctly classify both heart attack risks and non-risk cases.</a:t>
            </a:r>
            <a:endParaRPr sz="2000">
              <a:solidFill>
                <a:schemeClr val="dk1"/>
              </a:solidFill>
              <a:latin typeface="Arial"/>
              <a:ea typeface="Arial"/>
              <a:cs typeface="Arial"/>
              <a:sym typeface="Arial"/>
            </a:endParaRPr>
          </a:p>
          <a:p>
            <a:pPr indent="-346075" lvl="0" marL="457200" rtl="0" algn="l">
              <a:lnSpc>
                <a:spcPct val="115000"/>
              </a:lnSpc>
              <a:spcBef>
                <a:spcPts val="1000"/>
              </a:spcBef>
              <a:spcAft>
                <a:spcPts val="0"/>
              </a:spcAft>
              <a:buClr>
                <a:schemeClr val="dk1"/>
              </a:buClr>
              <a:buSzPct val="100000"/>
              <a:buFont typeface="Arial"/>
              <a:buChar char="▪"/>
            </a:pPr>
            <a:r>
              <a:rPr lang="en-US" sz="2000" u="sng">
                <a:solidFill>
                  <a:schemeClr val="dk1"/>
                </a:solidFill>
                <a:latin typeface="Arial"/>
                <a:ea typeface="Arial"/>
                <a:cs typeface="Arial"/>
                <a:sym typeface="Arial"/>
              </a:rPr>
              <a:t>Class Imbalance Issues:</a:t>
            </a:r>
            <a:r>
              <a:rPr lang="en-US" sz="2000">
                <a:solidFill>
                  <a:schemeClr val="dk1"/>
                </a:solidFill>
                <a:latin typeface="Arial"/>
                <a:ea typeface="Arial"/>
                <a:cs typeface="Arial"/>
                <a:sym typeface="Arial"/>
              </a:rPr>
              <a:t> Precision for the non-risk class (66% for class 0) is significantly higher than for the risk class (37% for class 1). This suggests the model struggles to accurately identify heart attack risks, reflected by a lower recall for non-risk cases and moderate recall for risk cases (52% for class 1).</a:t>
            </a:r>
            <a:endParaRPr sz="2000">
              <a:solidFill>
                <a:schemeClr val="dk1"/>
              </a:solidFill>
              <a:latin typeface="Arial"/>
              <a:ea typeface="Arial"/>
              <a:cs typeface="Arial"/>
              <a:sym typeface="Arial"/>
            </a:endParaRPr>
          </a:p>
          <a:p>
            <a:pPr indent="-346075" lvl="0" marL="457200" rtl="0" algn="l">
              <a:lnSpc>
                <a:spcPct val="115000"/>
              </a:lnSpc>
              <a:spcBef>
                <a:spcPts val="1000"/>
              </a:spcBef>
              <a:spcAft>
                <a:spcPts val="0"/>
              </a:spcAft>
              <a:buClr>
                <a:schemeClr val="dk1"/>
              </a:buClr>
              <a:buSzPct val="100000"/>
              <a:buFont typeface="Arial"/>
              <a:buChar char="▪"/>
            </a:pPr>
            <a:r>
              <a:rPr lang="en-US" sz="2000" u="sng">
                <a:solidFill>
                  <a:schemeClr val="dk1"/>
                </a:solidFill>
                <a:latin typeface="Arial"/>
                <a:ea typeface="Arial"/>
                <a:cs typeface="Arial"/>
                <a:sym typeface="Arial"/>
              </a:rPr>
              <a:t>Confusion Matrix Insight:</a:t>
            </a:r>
            <a:r>
              <a:rPr lang="en-US" sz="2000">
                <a:solidFill>
                  <a:schemeClr val="dk1"/>
                </a:solidFill>
                <a:latin typeface="Arial"/>
                <a:ea typeface="Arial"/>
                <a:cs typeface="Arial"/>
                <a:sym typeface="Arial"/>
              </a:rPr>
              <a:t> The confusion matrix highlights a high number of false positives (821) and false negatives (451), indicating that the model misclassifies many instances.</a:t>
            </a:r>
            <a:endParaRPr sz="2000">
              <a:solidFill>
                <a:schemeClr val="dk1"/>
              </a:solidFill>
              <a:latin typeface="Arial"/>
              <a:ea typeface="Arial"/>
              <a:cs typeface="Arial"/>
              <a:sym typeface="Arial"/>
            </a:endParaRPr>
          </a:p>
          <a:p>
            <a:pPr indent="-346075" lvl="0" marL="457200" rtl="0" algn="l">
              <a:lnSpc>
                <a:spcPct val="115000"/>
              </a:lnSpc>
              <a:spcBef>
                <a:spcPts val="1000"/>
              </a:spcBef>
              <a:spcAft>
                <a:spcPts val="0"/>
              </a:spcAft>
              <a:buClr>
                <a:schemeClr val="dk1"/>
              </a:buClr>
              <a:buSzPct val="100000"/>
              <a:buFont typeface="Arial"/>
              <a:buChar char="▪"/>
            </a:pPr>
            <a:r>
              <a:rPr lang="en-US" sz="2000" u="sng">
                <a:solidFill>
                  <a:schemeClr val="dk1"/>
                </a:solidFill>
                <a:latin typeface="Arial"/>
                <a:ea typeface="Arial"/>
                <a:cs typeface="Arial"/>
                <a:sym typeface="Arial"/>
              </a:rPr>
              <a:t>AUC-ROC Performance:</a:t>
            </a:r>
            <a:r>
              <a:rPr lang="en-US" sz="2000">
                <a:solidFill>
                  <a:schemeClr val="dk1"/>
                </a:solidFill>
                <a:latin typeface="Arial"/>
                <a:ea typeface="Arial"/>
                <a:cs typeface="Arial"/>
                <a:sym typeface="Arial"/>
              </a:rPr>
              <a:t> The AUC-ROC score of 0.517 suggests that the model performs slightly better than random guessing, but overall lacks the ability to effectively distinguish between the two classes. This score emphasizes the need for improvements.</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b="1" sz="2000">
              <a:latin typeface="Arial"/>
              <a:ea typeface="Arial"/>
              <a:cs typeface="Arial"/>
              <a:sym typeface="Arial"/>
            </a:endParaRPr>
          </a:p>
          <a:p>
            <a:pPr indent="0" lvl="0" marL="0" rtl="0" algn="l">
              <a:spcBef>
                <a:spcPts val="1000"/>
              </a:spcBef>
              <a:spcAft>
                <a:spcPts val="0"/>
              </a:spcAft>
              <a:buNone/>
            </a:pPr>
            <a:r>
              <a:rPr b="1" lang="en-US" sz="2000">
                <a:latin typeface="Arial"/>
                <a:ea typeface="Arial"/>
                <a:cs typeface="Arial"/>
                <a:sym typeface="Arial"/>
              </a:rPr>
              <a:t>Limitations: </a:t>
            </a:r>
            <a:endParaRPr b="1" sz="2000">
              <a:latin typeface="Arial"/>
              <a:ea typeface="Arial"/>
              <a:cs typeface="Arial"/>
              <a:sym typeface="Arial"/>
            </a:endParaRPr>
          </a:p>
          <a:p>
            <a:pPr indent="0" lvl="0" marL="0" marR="0" rtl="0" algn="just">
              <a:lnSpc>
                <a:spcPct val="115000"/>
              </a:lnSpc>
              <a:spcBef>
                <a:spcPts val="0"/>
              </a:spcBef>
              <a:spcAft>
                <a:spcPts val="0"/>
              </a:spcAft>
              <a:buClr>
                <a:schemeClr val="dk1"/>
              </a:buClr>
              <a:buSzPct val="55000"/>
              <a:buFont typeface="Arial"/>
              <a:buNone/>
            </a:pPr>
            <a:r>
              <a:rPr lang="en-US" sz="2000">
                <a:solidFill>
                  <a:schemeClr val="dk1"/>
                </a:solidFill>
                <a:latin typeface="Arial"/>
                <a:ea typeface="Arial"/>
                <a:cs typeface="Arial"/>
                <a:sym typeface="Arial"/>
              </a:rPr>
              <a:t>Logistic regression models are linear classifiers, which means they may struggle with datasets that have complex, non-linear relationships between features and the target variable.</a:t>
            </a:r>
            <a:endParaRPr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Decision Tree </a:t>
            </a:r>
            <a:endParaRPr>
              <a:latin typeface="Georgia"/>
              <a:ea typeface="Georgia"/>
              <a:cs typeface="Georgia"/>
              <a:sym typeface="Georgia"/>
            </a:endParaRPr>
          </a:p>
        </p:txBody>
      </p:sp>
      <p:sp>
        <p:nvSpPr>
          <p:cNvPr id="278" name="Google Shape;278;p30"/>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1: Data Collection</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lang="en-US" sz="1700">
                <a:solidFill>
                  <a:schemeClr val="dk1"/>
                </a:solidFill>
                <a:latin typeface="Arial"/>
                <a:ea typeface="Arial"/>
                <a:cs typeface="Arial"/>
                <a:sym typeface="Arial"/>
              </a:rPr>
              <a:t>Gather and prepare the dataset that will be used to train and test the model.</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2: Data Preprocessing</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b="1" lang="en-US" sz="1700">
                <a:solidFill>
                  <a:schemeClr val="dk1"/>
                </a:solidFill>
                <a:latin typeface="Arial"/>
                <a:ea typeface="Arial"/>
                <a:cs typeface="Arial"/>
                <a:sym typeface="Arial"/>
              </a:rPr>
              <a:t>Handle Missing Data</a:t>
            </a:r>
            <a:r>
              <a:rPr lang="en-US" sz="1700">
                <a:solidFill>
                  <a:schemeClr val="dk1"/>
                </a:solidFill>
                <a:latin typeface="Arial"/>
                <a:ea typeface="Arial"/>
                <a:cs typeface="Arial"/>
                <a:sym typeface="Arial"/>
              </a:rPr>
              <a:t>: Fill or remove missing values if any.</a:t>
            </a:r>
            <a:endParaRPr sz="1700">
              <a:solidFill>
                <a:schemeClr val="dk1"/>
              </a:solidFill>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Convert Categorical Data</a:t>
            </a:r>
            <a:r>
              <a:rPr lang="en-US" sz="1700">
                <a:solidFill>
                  <a:schemeClr val="dk1"/>
                </a:solidFill>
                <a:latin typeface="Arial"/>
                <a:ea typeface="Arial"/>
                <a:cs typeface="Arial"/>
                <a:sym typeface="Arial"/>
              </a:rPr>
              <a:t>: If you have categorical features, encode them (e.g., using one-hot encoding or label encoding).</a:t>
            </a:r>
            <a:endParaRPr sz="1700">
              <a:solidFill>
                <a:schemeClr val="dk1"/>
              </a:solidFill>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Feature Scaling (optional)</a:t>
            </a:r>
            <a:r>
              <a:rPr lang="en-US" sz="1700">
                <a:solidFill>
                  <a:schemeClr val="dk1"/>
                </a:solidFill>
                <a:latin typeface="Arial"/>
                <a:ea typeface="Arial"/>
                <a:cs typeface="Arial"/>
                <a:sym typeface="Arial"/>
              </a:rPr>
              <a:t>: Decision Trees do not require feature scaling, but it might be helpful if using other models for comparison.</a:t>
            </a:r>
            <a:endParaRPr sz="1700">
              <a:solidFill>
                <a:schemeClr val="dk1"/>
              </a:solidFill>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Split the Dataset</a:t>
            </a:r>
            <a:r>
              <a:rPr lang="en-US" sz="1700">
                <a:solidFill>
                  <a:schemeClr val="dk1"/>
                </a:solidFill>
                <a:latin typeface="Arial"/>
                <a:ea typeface="Arial"/>
                <a:cs typeface="Arial"/>
                <a:sym typeface="Arial"/>
              </a:rPr>
              <a:t>: Divide the dataset into a training set and a testing/validation set (e.g., using an 80-20).</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3: </a:t>
            </a:r>
            <a:r>
              <a:rPr b="1" lang="en-US" sz="1700">
                <a:solidFill>
                  <a:schemeClr val="dk1"/>
                </a:solidFill>
                <a:latin typeface="Arial"/>
                <a:ea typeface="Arial"/>
                <a:cs typeface="Arial"/>
                <a:sym typeface="Arial"/>
              </a:rPr>
              <a:t>Train the Decision Tree Model</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lang="en-US" sz="1700">
                <a:solidFill>
                  <a:schemeClr val="dk1"/>
                </a:solidFill>
                <a:latin typeface="Arial"/>
                <a:ea typeface="Arial"/>
                <a:cs typeface="Arial"/>
                <a:sym typeface="Arial"/>
              </a:rPr>
              <a:t>Instantiate the Decision Tree model using the relevant class in our library</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4:Create a Decision Tree Classifier</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lang="en-US" sz="1700">
                <a:solidFill>
                  <a:schemeClr val="dk1"/>
                </a:solidFill>
                <a:latin typeface="Arial"/>
                <a:ea typeface="Arial"/>
                <a:cs typeface="Arial"/>
                <a:sym typeface="Arial"/>
              </a:rPr>
              <a:t>A base </a:t>
            </a:r>
            <a:r>
              <a:rPr lang="en-US" sz="1700">
                <a:solidFill>
                  <a:srgbClr val="188038"/>
                </a:solidFill>
                <a:latin typeface="Arial"/>
                <a:ea typeface="Arial"/>
                <a:cs typeface="Arial"/>
                <a:sym typeface="Arial"/>
              </a:rPr>
              <a:t>DecisionTreeClassifier</a:t>
            </a:r>
            <a:r>
              <a:rPr lang="en-US" sz="1700">
                <a:solidFill>
                  <a:schemeClr val="dk1"/>
                </a:solidFill>
                <a:latin typeface="Arial"/>
                <a:ea typeface="Arial"/>
                <a:cs typeface="Arial"/>
                <a:sym typeface="Arial"/>
              </a:rPr>
              <a:t> model is instantiated with a fixed </a:t>
            </a:r>
            <a:r>
              <a:rPr lang="en-US" sz="1700">
                <a:solidFill>
                  <a:srgbClr val="188038"/>
                </a:solidFill>
                <a:latin typeface="Arial"/>
                <a:ea typeface="Arial"/>
                <a:cs typeface="Arial"/>
                <a:sym typeface="Arial"/>
              </a:rPr>
              <a:t>random_state</a:t>
            </a:r>
            <a:r>
              <a:rPr lang="en-US" sz="1700">
                <a:solidFill>
                  <a:schemeClr val="dk1"/>
                </a:solidFill>
                <a:latin typeface="Arial"/>
                <a:ea typeface="Arial"/>
                <a:cs typeface="Arial"/>
                <a:sym typeface="Arial"/>
              </a:rPr>
              <a:t> for reproducibility.</a:t>
            </a:r>
            <a:endParaRPr sz="1700">
              <a:solidFill>
                <a:schemeClr val="dk1"/>
              </a:solidFill>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Initially, the model is created without tuning any hyperparameters. </a:t>
            </a:r>
            <a:endParaRPr sz="17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Decision Tree </a:t>
            </a:r>
            <a:endParaRPr>
              <a:latin typeface="Georgia"/>
              <a:ea typeface="Georgia"/>
              <a:cs typeface="Georgia"/>
              <a:sym typeface="Georgia"/>
            </a:endParaRPr>
          </a:p>
        </p:txBody>
      </p:sp>
      <p:sp>
        <p:nvSpPr>
          <p:cNvPr id="285" name="Google Shape;285;p31"/>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5: </a:t>
            </a:r>
            <a:r>
              <a:rPr b="1" lang="en-US" sz="1700">
                <a:solidFill>
                  <a:schemeClr val="dk1"/>
                </a:solidFill>
                <a:latin typeface="Arial"/>
                <a:ea typeface="Arial"/>
                <a:cs typeface="Arial"/>
                <a:sym typeface="Arial"/>
              </a:rPr>
              <a:t>Model Evaluation</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lang="en-US" sz="1700">
                <a:solidFill>
                  <a:schemeClr val="dk1"/>
                </a:solidFill>
                <a:latin typeface="Arial"/>
                <a:ea typeface="Arial"/>
                <a:cs typeface="Arial"/>
                <a:sym typeface="Arial"/>
              </a:rPr>
              <a:t>After training, evaluate the model on the testing set using metrics like:</a:t>
            </a:r>
            <a:endParaRPr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Accuracy</a:t>
            </a:r>
            <a:r>
              <a:rPr lang="en-US" sz="1700">
                <a:solidFill>
                  <a:schemeClr val="dk1"/>
                </a:solidFill>
                <a:latin typeface="Arial"/>
                <a:ea typeface="Arial"/>
                <a:cs typeface="Arial"/>
                <a:sym typeface="Arial"/>
              </a:rPr>
              <a:t>: For classification.</a:t>
            </a:r>
            <a:endParaRPr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Confusion Matrix</a:t>
            </a:r>
            <a:r>
              <a:rPr lang="en-US" sz="1700">
                <a:solidFill>
                  <a:schemeClr val="dk1"/>
                </a:solidFill>
                <a:latin typeface="Arial"/>
                <a:ea typeface="Arial"/>
                <a:cs typeface="Arial"/>
                <a:sym typeface="Arial"/>
              </a:rPr>
              <a:t>: To analyze classification performance.</a:t>
            </a:r>
            <a:endParaRPr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Precision, Recall, F1-score</a:t>
            </a:r>
            <a:r>
              <a:rPr lang="en-US" sz="1700">
                <a:solidFill>
                  <a:schemeClr val="dk1"/>
                </a:solidFill>
                <a:latin typeface="Arial"/>
                <a:ea typeface="Arial"/>
                <a:cs typeface="Arial"/>
                <a:sym typeface="Arial"/>
              </a:rPr>
              <a:t>: For more detailed classification performance.</a:t>
            </a:r>
            <a:endParaRPr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b="1" lang="en-US" sz="1700">
                <a:solidFill>
                  <a:schemeClr val="dk1"/>
                </a:solidFill>
                <a:latin typeface="Arial"/>
                <a:ea typeface="Arial"/>
                <a:cs typeface="Arial"/>
                <a:sym typeface="Arial"/>
              </a:rPr>
              <a:t>R-squared</a:t>
            </a:r>
            <a:r>
              <a:rPr lang="en-US" sz="1700">
                <a:solidFill>
                  <a:schemeClr val="dk1"/>
                </a:solidFill>
                <a:latin typeface="Arial"/>
                <a:ea typeface="Arial"/>
                <a:cs typeface="Arial"/>
                <a:sym typeface="Arial"/>
              </a:rPr>
              <a:t>: For regression.</a:t>
            </a:r>
            <a:endParaRPr b="1"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Arial"/>
                <a:ea typeface="Arial"/>
                <a:cs typeface="Arial"/>
                <a:sym typeface="Arial"/>
              </a:rPr>
              <a:t>Step 6: </a:t>
            </a:r>
            <a:r>
              <a:rPr b="1" lang="en-US" sz="1700">
                <a:solidFill>
                  <a:schemeClr val="dk1"/>
                </a:solidFill>
                <a:latin typeface="Arial"/>
                <a:ea typeface="Arial"/>
                <a:cs typeface="Arial"/>
                <a:sym typeface="Arial"/>
              </a:rPr>
              <a:t>Model Interpretation</a:t>
            </a:r>
            <a:endParaRPr b="1"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lang="en-US" sz="1700">
                <a:solidFill>
                  <a:schemeClr val="dk1"/>
                </a:solidFill>
                <a:latin typeface="Arial"/>
                <a:ea typeface="Arial"/>
                <a:cs typeface="Arial"/>
                <a:sym typeface="Arial"/>
              </a:rPr>
              <a:t>Visualize the Decision Tree to understand its structure and decision rules.</a:t>
            </a:r>
            <a:endParaRPr b="1" sz="17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700">
              <a:solidFill>
                <a:schemeClr val="dk1"/>
              </a:solidFill>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latin typeface="Georgia"/>
                <a:ea typeface="Georgia"/>
                <a:cs typeface="Georgia"/>
                <a:sym typeface="Georgia"/>
              </a:rPr>
              <a:t>Abstract : Motivation</a:t>
            </a:r>
            <a:endParaRPr/>
          </a:p>
        </p:txBody>
      </p:sp>
      <p:sp>
        <p:nvSpPr>
          <p:cNvPr id="132" name="Google Shape;132;p14"/>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Font typeface="Arial"/>
              <a:buChar char="▪"/>
            </a:pPr>
            <a:r>
              <a:rPr lang="en-US" sz="2000">
                <a:latin typeface="Arial"/>
                <a:ea typeface="Arial"/>
                <a:cs typeface="Arial"/>
                <a:sym typeface="Arial"/>
              </a:rPr>
              <a:t>Cardiovascular diseases (CVDs) remain the leading cause of death globally, highlighting the urgent need for efficient diagnostic tools to address this critical health issue.</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The research focuses on developing a machine learning model that utilizes readily available medical data, such as age, blood pressure, and cholesterol levels, to predict heart disease risk effectively.</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By comparing various machine learning algorithms, the study aims to identify the most accurate and reliable method for early diagnosis, ultimately improving patient care.</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This predictive approach offers a scalable solution that can enhance healthcare accessibility, particularly in low-income regions where traditional diagnostic methods may be limited.</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Result from Decision Tree</a:t>
            </a:r>
            <a:endParaRPr/>
          </a:p>
        </p:txBody>
      </p:sp>
      <p:pic>
        <p:nvPicPr>
          <p:cNvPr id="292" name="Google Shape;292;p32"/>
          <p:cNvPicPr preferRelativeResize="0"/>
          <p:nvPr/>
        </p:nvPicPr>
        <p:blipFill rotWithShape="1">
          <a:blip r:embed="rId3">
            <a:alphaModFix/>
          </a:blip>
          <a:srcRect b="0" l="0" r="47641" t="11410"/>
          <a:stretch/>
        </p:blipFill>
        <p:spPr>
          <a:xfrm>
            <a:off x="6062925" y="1761250"/>
            <a:ext cx="5944200" cy="2864749"/>
          </a:xfrm>
          <a:prstGeom prst="rect">
            <a:avLst/>
          </a:prstGeom>
          <a:noFill/>
          <a:ln>
            <a:noFill/>
          </a:ln>
        </p:spPr>
      </p:pic>
      <p:sp>
        <p:nvSpPr>
          <p:cNvPr id="293" name="Google Shape;293;p32"/>
          <p:cNvSpPr txBox="1"/>
          <p:nvPr/>
        </p:nvSpPr>
        <p:spPr>
          <a:xfrm>
            <a:off x="151800" y="1203025"/>
            <a:ext cx="59442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000">
                <a:solidFill>
                  <a:srgbClr val="3F3F3F"/>
                </a:solidFill>
              </a:rPr>
              <a:t>1. Moderate Accuracy:</a:t>
            </a:r>
            <a:r>
              <a:rPr lang="en-US" sz="2000">
                <a:solidFill>
                  <a:srgbClr val="3F3F3F"/>
                </a:solidFill>
              </a:rPr>
              <a:t> The decision tree achieved an accuracy of 64%, indicating reasonable classification performance. However, this suggests that while it can classify most non-risk cases accurately, it struggles with heart attack risk predictions.</a:t>
            </a:r>
            <a:endParaRPr sz="2000">
              <a:solidFill>
                <a:srgbClr val="3F3F3F"/>
              </a:solidFill>
            </a:endParaRPr>
          </a:p>
          <a:p>
            <a:pPr indent="0" lvl="0" marL="0" rtl="0" algn="l">
              <a:spcBef>
                <a:spcPts val="0"/>
              </a:spcBef>
              <a:spcAft>
                <a:spcPts val="0"/>
              </a:spcAft>
              <a:buClr>
                <a:schemeClr val="dk1"/>
              </a:buClr>
              <a:buSzPts val="1100"/>
              <a:buFont typeface="Arial"/>
              <a:buNone/>
            </a:pPr>
            <a:r>
              <a:rPr b="1" lang="en-US" sz="2000">
                <a:solidFill>
                  <a:srgbClr val="3F3F3F"/>
                </a:solidFill>
              </a:rPr>
              <a:t>2. Class Imbalance Issues:</a:t>
            </a:r>
            <a:r>
              <a:rPr lang="en-US" sz="2000">
                <a:solidFill>
                  <a:srgbClr val="3F3F3F"/>
                </a:solidFill>
              </a:rPr>
              <a:t> The precision for class 0 (64%) is much higher than class 1 (42%). </a:t>
            </a:r>
            <a:endParaRPr sz="2000">
              <a:solidFill>
                <a:srgbClr val="3F3F3F"/>
              </a:solidFill>
            </a:endParaRPr>
          </a:p>
          <a:p>
            <a:pPr indent="0" lvl="0" marL="0" rtl="0" algn="l">
              <a:spcBef>
                <a:spcPts val="0"/>
              </a:spcBef>
              <a:spcAft>
                <a:spcPts val="0"/>
              </a:spcAft>
              <a:buClr>
                <a:schemeClr val="dk1"/>
              </a:buClr>
              <a:buSzPts val="1100"/>
              <a:buFont typeface="Arial"/>
              <a:buNone/>
            </a:pPr>
            <a:r>
              <a:rPr b="1" lang="en-US" sz="2000">
                <a:solidFill>
                  <a:srgbClr val="3F3F3F"/>
                </a:solidFill>
              </a:rPr>
              <a:t>3. Confusion Matrix Insight:</a:t>
            </a:r>
            <a:r>
              <a:rPr lang="en-US" sz="2000">
                <a:solidFill>
                  <a:srgbClr val="3F3F3F"/>
                </a:solidFill>
              </a:rPr>
              <a:t> The model produced a significant number of false negatives (620), meaning it misclassified many instances of heart attack risk.</a:t>
            </a:r>
            <a:endParaRPr sz="2000">
              <a:solidFill>
                <a:srgbClr val="3F3F3F"/>
              </a:solidFill>
            </a:endParaRPr>
          </a:p>
          <a:p>
            <a:pPr indent="0" lvl="0" marL="0" rtl="0" algn="l">
              <a:spcBef>
                <a:spcPts val="0"/>
              </a:spcBef>
              <a:spcAft>
                <a:spcPts val="0"/>
              </a:spcAft>
              <a:buNone/>
            </a:pPr>
            <a:r>
              <a:rPr b="1" lang="en-US" sz="2000">
                <a:solidFill>
                  <a:srgbClr val="3F3F3F"/>
                </a:solidFill>
              </a:rPr>
              <a:t>4. Overall Performance:</a:t>
            </a:r>
            <a:r>
              <a:rPr lang="en-US" sz="2000">
                <a:solidFill>
                  <a:srgbClr val="3F3F3F"/>
                </a:solidFill>
              </a:rPr>
              <a:t> The decision tree’s performance is skewed toward classifying non-risk cases correctly while poorly identifying the positive class, signaling the need for further improvements or model adjustments.</a:t>
            </a:r>
            <a:endParaRPr sz="2000">
              <a:solidFill>
                <a:srgbClr val="3F3F3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Limitations of </a:t>
            </a:r>
            <a:r>
              <a:rPr b="1" lang="en-US">
                <a:latin typeface="Georgia"/>
                <a:ea typeface="Georgia"/>
                <a:cs typeface="Georgia"/>
                <a:sym typeface="Georgia"/>
              </a:rPr>
              <a:t>Decision Tree </a:t>
            </a:r>
            <a:endParaRPr/>
          </a:p>
        </p:txBody>
      </p:sp>
      <p:sp>
        <p:nvSpPr>
          <p:cNvPr id="300" name="Google Shape;300;p33"/>
          <p:cNvSpPr txBox="1"/>
          <p:nvPr>
            <p:ph idx="1" type="body"/>
          </p:nvPr>
        </p:nvSpPr>
        <p:spPr>
          <a:xfrm>
            <a:off x="914402" y="1214426"/>
            <a:ext cx="10363200" cy="4983300"/>
          </a:xfrm>
          <a:prstGeom prst="rect">
            <a:avLst/>
          </a:prstGeom>
        </p:spPr>
        <p:txBody>
          <a:bodyPr anchorCtr="0" anchor="t" bIns="45700" lIns="91425" spcFirstLastPara="1" rIns="91425" wrap="square" tIns="45700">
            <a:normAutofit lnSpcReduction="10000"/>
          </a:bodyPr>
          <a:lstStyle/>
          <a:p>
            <a:pPr indent="-368300" lvl="0" marL="457200" rtl="0" algn="l">
              <a:spcBef>
                <a:spcPts val="1000"/>
              </a:spcBef>
              <a:spcAft>
                <a:spcPts val="0"/>
              </a:spcAft>
              <a:buClr>
                <a:schemeClr val="dk1"/>
              </a:buClr>
              <a:buSzPts val="2200"/>
              <a:buFont typeface="Georgia"/>
              <a:buChar char="▪"/>
            </a:pPr>
            <a:r>
              <a:rPr b="1" lang="en-US" sz="2200">
                <a:solidFill>
                  <a:schemeClr val="dk1"/>
                </a:solidFill>
                <a:latin typeface="Arial"/>
                <a:ea typeface="Arial"/>
                <a:cs typeface="Arial"/>
                <a:sym typeface="Arial"/>
              </a:rPr>
              <a:t>Overfitting</a:t>
            </a:r>
            <a:r>
              <a:rPr lang="en-US" sz="2200">
                <a:solidFill>
                  <a:schemeClr val="dk1"/>
                </a:solidFill>
                <a:latin typeface="Arial"/>
                <a:ea typeface="Arial"/>
                <a:cs typeface="Arial"/>
                <a:sym typeface="Arial"/>
              </a:rPr>
              <a:t>: Decision trees tend to overfit, especially with noisy or complex datasets. The model may capture noise, reducing its generalization ability.</a:t>
            </a:r>
            <a:endParaRPr sz="2200">
              <a:solidFill>
                <a:schemeClr val="dk1"/>
              </a:solidFill>
              <a:latin typeface="Arial"/>
              <a:ea typeface="Arial"/>
              <a:cs typeface="Arial"/>
              <a:sym typeface="Arial"/>
            </a:endParaRPr>
          </a:p>
          <a:p>
            <a:pPr indent="-368300" lvl="0" marL="457200" rtl="0" algn="l">
              <a:spcBef>
                <a:spcPts val="1000"/>
              </a:spcBef>
              <a:spcAft>
                <a:spcPts val="0"/>
              </a:spcAft>
              <a:buClr>
                <a:schemeClr val="dk1"/>
              </a:buClr>
              <a:buSzPts val="2200"/>
              <a:buFont typeface="Georgia"/>
              <a:buChar char="▪"/>
            </a:pPr>
            <a:r>
              <a:rPr b="1" lang="en-US" sz="2200">
                <a:solidFill>
                  <a:schemeClr val="dk1"/>
                </a:solidFill>
                <a:latin typeface="Arial"/>
                <a:ea typeface="Arial"/>
                <a:cs typeface="Arial"/>
                <a:sym typeface="Arial"/>
              </a:rPr>
              <a:t>Unstable Predictions</a:t>
            </a:r>
            <a:r>
              <a:rPr lang="en-US" sz="2200">
                <a:solidFill>
                  <a:schemeClr val="dk1"/>
                </a:solidFill>
                <a:latin typeface="Arial"/>
                <a:ea typeface="Arial"/>
                <a:cs typeface="Arial"/>
                <a:sym typeface="Arial"/>
              </a:rPr>
              <a:t>: Small changes in the data can lead to drastically different trees, making the model sensitive to variations.</a:t>
            </a:r>
            <a:endParaRPr sz="2200">
              <a:solidFill>
                <a:schemeClr val="dk1"/>
              </a:solidFill>
              <a:latin typeface="Arial"/>
              <a:ea typeface="Arial"/>
              <a:cs typeface="Arial"/>
              <a:sym typeface="Arial"/>
            </a:endParaRPr>
          </a:p>
          <a:p>
            <a:pPr indent="-368300" lvl="0" marL="457200" rtl="0" algn="l">
              <a:spcBef>
                <a:spcPts val="1000"/>
              </a:spcBef>
              <a:spcAft>
                <a:spcPts val="0"/>
              </a:spcAft>
              <a:buClr>
                <a:schemeClr val="dk1"/>
              </a:buClr>
              <a:buSzPts val="2200"/>
              <a:buFont typeface="Georgia"/>
              <a:buChar char="▪"/>
            </a:pPr>
            <a:r>
              <a:rPr b="1" lang="en-US" sz="2200">
                <a:solidFill>
                  <a:schemeClr val="dk1"/>
                </a:solidFill>
                <a:latin typeface="Arial"/>
                <a:ea typeface="Arial"/>
                <a:cs typeface="Arial"/>
                <a:sym typeface="Arial"/>
              </a:rPr>
              <a:t>Bias in Imbalanced Datasets</a:t>
            </a:r>
            <a:r>
              <a:rPr lang="en-US" sz="2200">
                <a:solidFill>
                  <a:schemeClr val="dk1"/>
                </a:solidFill>
                <a:latin typeface="Arial"/>
                <a:ea typeface="Arial"/>
                <a:cs typeface="Arial"/>
                <a:sym typeface="Arial"/>
              </a:rPr>
              <a:t>: Decision trees can become biased when handling imbalanced datasets, favoring the majority class.</a:t>
            </a:r>
            <a:endParaRPr sz="2200">
              <a:solidFill>
                <a:schemeClr val="dk1"/>
              </a:solidFill>
              <a:latin typeface="Arial"/>
              <a:ea typeface="Arial"/>
              <a:cs typeface="Arial"/>
              <a:sym typeface="Arial"/>
            </a:endParaRPr>
          </a:p>
          <a:p>
            <a:pPr indent="-368300" lvl="0" marL="457200" rtl="0" algn="l">
              <a:spcBef>
                <a:spcPts val="1000"/>
              </a:spcBef>
              <a:spcAft>
                <a:spcPts val="0"/>
              </a:spcAft>
              <a:buClr>
                <a:schemeClr val="dk1"/>
              </a:buClr>
              <a:buSzPts val="2200"/>
              <a:buFont typeface="Georgia"/>
              <a:buChar char="▪"/>
            </a:pPr>
            <a:r>
              <a:rPr b="1" lang="en-US" sz="2200">
                <a:solidFill>
                  <a:schemeClr val="dk1"/>
                </a:solidFill>
                <a:latin typeface="Arial"/>
                <a:ea typeface="Arial"/>
                <a:cs typeface="Arial"/>
                <a:sym typeface="Arial"/>
              </a:rPr>
              <a:t>Lack of Flexibility</a:t>
            </a:r>
            <a:r>
              <a:rPr lang="en-US" sz="2200">
                <a:solidFill>
                  <a:schemeClr val="dk1"/>
                </a:solidFill>
                <a:latin typeface="Arial"/>
                <a:ea typeface="Arial"/>
                <a:cs typeface="Arial"/>
                <a:sym typeface="Arial"/>
              </a:rPr>
              <a:t>: While interpretable, decision trees may not perform as well as more advanced models on high-dimensional or large datasets.</a:t>
            </a:r>
            <a:endParaRPr sz="2200">
              <a:solidFill>
                <a:schemeClr val="dk1"/>
              </a:solidFill>
              <a:latin typeface="Arial"/>
              <a:ea typeface="Arial"/>
              <a:cs typeface="Arial"/>
              <a:sym typeface="Arial"/>
            </a:endParaRPr>
          </a:p>
          <a:p>
            <a:pPr indent="-368300" lvl="0" marL="457200" rtl="0" algn="l">
              <a:lnSpc>
                <a:spcPct val="115000"/>
              </a:lnSpc>
              <a:spcBef>
                <a:spcPts val="1000"/>
              </a:spcBef>
              <a:spcAft>
                <a:spcPts val="0"/>
              </a:spcAft>
              <a:buClr>
                <a:schemeClr val="dk1"/>
              </a:buClr>
              <a:buSzPts val="2200"/>
              <a:buFont typeface="Arial"/>
              <a:buChar char="▪"/>
            </a:pPr>
            <a:r>
              <a:rPr b="1" lang="en-US" sz="2200">
                <a:solidFill>
                  <a:schemeClr val="dk1"/>
                </a:solidFill>
                <a:latin typeface="Arial"/>
                <a:ea typeface="Arial"/>
                <a:cs typeface="Arial"/>
                <a:sym typeface="Arial"/>
              </a:rPr>
              <a:t>Poor Performance on Imbalanced Data</a:t>
            </a:r>
            <a:r>
              <a:rPr lang="en-US" sz="2200">
                <a:solidFill>
                  <a:schemeClr val="dk1"/>
                </a:solidFill>
                <a:latin typeface="Arial"/>
                <a:ea typeface="Arial"/>
                <a:cs typeface="Arial"/>
                <a:sym typeface="Arial"/>
              </a:rPr>
              <a:t>: Decision Trees may not handle imbalanced datasets well.</a:t>
            </a:r>
            <a:endParaRPr sz="2200">
              <a:solidFill>
                <a:schemeClr val="dk1"/>
              </a:solidFill>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Font typeface="Arial"/>
              <a:buChar char="▪"/>
            </a:pPr>
            <a:r>
              <a:rPr b="1" lang="en-US" sz="2200">
                <a:solidFill>
                  <a:schemeClr val="dk1"/>
                </a:solidFill>
                <a:latin typeface="Arial"/>
                <a:ea typeface="Arial"/>
                <a:cs typeface="Arial"/>
                <a:sym typeface="Arial"/>
              </a:rPr>
              <a:t>Non-Smooth Boundaries</a:t>
            </a:r>
            <a:r>
              <a:rPr lang="en-US" sz="2200">
                <a:solidFill>
                  <a:schemeClr val="dk1"/>
                </a:solidFill>
                <a:latin typeface="Arial"/>
                <a:ea typeface="Arial"/>
                <a:cs typeface="Arial"/>
                <a:sym typeface="Arial"/>
              </a:rPr>
              <a:t>: The model creates step-like decision boundaries, which may not work well for complex data distributions.</a:t>
            </a:r>
            <a:endParaRPr sz="2200">
              <a:solidFill>
                <a:schemeClr val="dk1"/>
              </a:solidFill>
              <a:latin typeface="Arial"/>
              <a:ea typeface="Arial"/>
              <a:cs typeface="Arial"/>
              <a:sym typeface="Arial"/>
            </a:endParaRPr>
          </a:p>
          <a:p>
            <a:pPr indent="0" lvl="0" marL="0" rtl="0" algn="l">
              <a:spcBef>
                <a:spcPts val="1200"/>
              </a:spcBef>
              <a:spcAft>
                <a:spcPts val="0"/>
              </a:spcAft>
              <a:buNone/>
            </a:pPr>
            <a:r>
              <a:t/>
            </a:r>
            <a:endParaRPr sz="2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Random Forest </a:t>
            </a:r>
            <a:endParaRPr b="1">
              <a:latin typeface="Georgia"/>
              <a:ea typeface="Georgia"/>
              <a:cs typeface="Georgia"/>
              <a:sym typeface="Georgia"/>
            </a:endParaRPr>
          </a:p>
        </p:txBody>
      </p:sp>
      <p:sp>
        <p:nvSpPr>
          <p:cNvPr id="307" name="Google Shape;307;p34"/>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Arial"/>
                <a:ea typeface="Arial"/>
                <a:cs typeface="Arial"/>
                <a:sym typeface="Arial"/>
              </a:rPr>
              <a:t>Step 1: Data Preparation</a:t>
            </a:r>
            <a:endParaRPr b="1" sz="16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n-US" sz="1600">
                <a:solidFill>
                  <a:schemeClr val="dk1"/>
                </a:solidFill>
                <a:latin typeface="Arial"/>
                <a:ea typeface="Arial"/>
                <a:cs typeface="Arial"/>
                <a:sym typeface="Arial"/>
              </a:rPr>
              <a:t>Clean, preprocess, and split the dataset into training and test sets.</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Feature selection may be performed to remove irrelevant features, but Random Forest can handle irrelevant features well due to its internal feature selection.</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Arial"/>
                <a:ea typeface="Arial"/>
                <a:cs typeface="Arial"/>
                <a:sym typeface="Arial"/>
              </a:rPr>
              <a:t>Step 2: Model Training</a:t>
            </a:r>
            <a:endParaRPr b="1" sz="17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n-US" sz="1600">
                <a:solidFill>
                  <a:schemeClr val="dk1"/>
                </a:solidFill>
                <a:latin typeface="Arial"/>
                <a:ea typeface="Arial"/>
                <a:cs typeface="Arial"/>
                <a:sym typeface="Arial"/>
              </a:rPr>
              <a:t>A set of decision trees is trained on random subsets of the data.</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Each tree is trained on a bootstrapped sample (random sample with replacement) of the data.</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Features are randomly selected at each node of a tree to split the data, which leads to de-correlation among the trees.</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Arial"/>
                <a:ea typeface="Arial"/>
                <a:cs typeface="Arial"/>
                <a:sym typeface="Arial"/>
              </a:rPr>
              <a:t>Step 3: Aggregating Predictions</a:t>
            </a:r>
            <a:endParaRPr b="1" sz="16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n-US" sz="1600">
                <a:solidFill>
                  <a:schemeClr val="dk1"/>
                </a:solidFill>
                <a:latin typeface="Arial"/>
                <a:ea typeface="Arial"/>
                <a:cs typeface="Arial"/>
                <a:sym typeface="Arial"/>
              </a:rPr>
              <a:t>For </a:t>
            </a:r>
            <a:r>
              <a:rPr b="1" lang="en-US" sz="1600">
                <a:solidFill>
                  <a:schemeClr val="dk1"/>
                </a:solidFill>
                <a:latin typeface="Arial"/>
                <a:ea typeface="Arial"/>
                <a:cs typeface="Arial"/>
                <a:sym typeface="Arial"/>
              </a:rPr>
              <a:t>classification</a:t>
            </a:r>
            <a:r>
              <a:rPr lang="en-US" sz="1600">
                <a:solidFill>
                  <a:schemeClr val="dk1"/>
                </a:solidFill>
                <a:latin typeface="Arial"/>
                <a:ea typeface="Arial"/>
                <a:cs typeface="Arial"/>
                <a:sym typeface="Arial"/>
              </a:rPr>
              <a:t>, each tree in the forest makes a class prediction, and the class with the majority vote across all trees is chosen.</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For </a:t>
            </a:r>
            <a:r>
              <a:rPr b="1" lang="en-US" sz="1600">
                <a:solidFill>
                  <a:schemeClr val="dk1"/>
                </a:solidFill>
                <a:latin typeface="Arial"/>
                <a:ea typeface="Arial"/>
                <a:cs typeface="Arial"/>
                <a:sym typeface="Arial"/>
              </a:rPr>
              <a:t>regression</a:t>
            </a:r>
            <a:r>
              <a:rPr lang="en-US" sz="1600">
                <a:solidFill>
                  <a:schemeClr val="dk1"/>
                </a:solidFill>
                <a:latin typeface="Arial"/>
                <a:ea typeface="Arial"/>
                <a:cs typeface="Arial"/>
                <a:sym typeface="Arial"/>
              </a:rPr>
              <a:t>, each tree outputs a value, and the final prediction is the average of all tree predictions.</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Arial"/>
                <a:ea typeface="Arial"/>
                <a:cs typeface="Arial"/>
                <a:sym typeface="Arial"/>
              </a:rPr>
              <a:t>Step 4: Model Evaluation</a:t>
            </a:r>
            <a:endParaRPr b="1" sz="16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n-US" sz="1600">
                <a:solidFill>
                  <a:schemeClr val="dk1"/>
                </a:solidFill>
                <a:latin typeface="Arial"/>
                <a:ea typeface="Arial"/>
                <a:cs typeface="Arial"/>
                <a:sym typeface="Arial"/>
              </a:rPr>
              <a:t>Accuracy is measured for classification tasks, while mean squared error (MSE) is often used for regression.</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Common evaluation metrics include precision, recall, F1-score, and ROC-AUC for classification tasks.</a:t>
            </a:r>
            <a:endParaRPr sz="1600">
              <a:solidFill>
                <a:schemeClr val="dk1"/>
              </a:solidFill>
              <a:latin typeface="Arial"/>
              <a:ea typeface="Arial"/>
              <a:cs typeface="Arial"/>
              <a:sym typeface="Arial"/>
            </a:endParaRPr>
          </a:p>
          <a:p>
            <a:pPr indent="0" lvl="0" marL="0" rtl="0" algn="l">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5"/>
          <p:cNvPicPr preferRelativeResize="0"/>
          <p:nvPr>
            <p:ph idx="2" type="pic"/>
          </p:nvPr>
        </p:nvPicPr>
        <p:blipFill rotWithShape="1">
          <a:blip r:embed="rId3">
            <a:alphaModFix/>
          </a:blip>
          <a:srcRect b="0" l="248" r="248" t="0"/>
          <a:stretch/>
        </p:blipFill>
        <p:spPr>
          <a:xfrm>
            <a:off x="6581725" y="990600"/>
            <a:ext cx="4772103" cy="4876800"/>
          </a:xfrm>
          <a:prstGeom prst="rect">
            <a:avLst/>
          </a:prstGeom>
        </p:spPr>
      </p:pic>
      <p:sp>
        <p:nvSpPr>
          <p:cNvPr id="314" name="Google Shape;314;p35"/>
          <p:cNvSpPr txBox="1"/>
          <p:nvPr>
            <p:ph idx="1" type="body"/>
          </p:nvPr>
        </p:nvSpPr>
        <p:spPr>
          <a:xfrm>
            <a:off x="841251" y="2191650"/>
            <a:ext cx="5659200" cy="3675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700">
                <a:solidFill>
                  <a:schemeClr val="dk1"/>
                </a:solidFill>
                <a:latin typeface="Arial"/>
                <a:ea typeface="Arial"/>
                <a:cs typeface="Arial"/>
                <a:sym typeface="Arial"/>
              </a:rPr>
              <a:t>Feature Importance</a:t>
            </a:r>
            <a:r>
              <a:rPr lang="en-US" sz="1700">
                <a:solidFill>
                  <a:schemeClr val="dk1"/>
                </a:solidFill>
                <a:latin typeface="Arial"/>
                <a:ea typeface="Arial"/>
                <a:cs typeface="Arial"/>
                <a:sym typeface="Arial"/>
              </a:rPr>
              <a:t>: Random Forest ranks features based on their contribution to the final decision. The algorithm measures how much each feature influences the accuracy of the majority vote across the trees.</a:t>
            </a:r>
            <a:endParaRPr sz="17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1700">
                <a:solidFill>
                  <a:schemeClr val="dk1"/>
                </a:solidFill>
                <a:latin typeface="Arial"/>
                <a:ea typeface="Arial"/>
                <a:cs typeface="Arial"/>
                <a:sym typeface="Arial"/>
              </a:rPr>
              <a:t>Majority Voting</a:t>
            </a:r>
            <a:r>
              <a:rPr lang="en-US" sz="1700">
                <a:solidFill>
                  <a:schemeClr val="dk1"/>
                </a:solidFill>
                <a:latin typeface="Arial"/>
                <a:ea typeface="Arial"/>
                <a:cs typeface="Arial"/>
                <a:sym typeface="Arial"/>
              </a:rPr>
              <a:t>: In classification, each tree in the forest makes a prediction, and the class with the most votes is selected. This aggregation of multiple trees reduces overfitting and increases accuracy.</a:t>
            </a:r>
            <a:endParaRPr sz="17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1700">
                <a:solidFill>
                  <a:schemeClr val="dk1"/>
                </a:solidFill>
                <a:latin typeface="Arial"/>
                <a:ea typeface="Arial"/>
                <a:cs typeface="Arial"/>
                <a:sym typeface="Arial"/>
              </a:rPr>
              <a:t>Non-linearity</a:t>
            </a:r>
            <a:r>
              <a:rPr lang="en-US" sz="1700">
                <a:solidFill>
                  <a:schemeClr val="dk1"/>
                </a:solidFill>
                <a:latin typeface="Arial"/>
                <a:ea typeface="Arial"/>
                <a:cs typeface="Arial"/>
                <a:sym typeface="Arial"/>
              </a:rPr>
              <a:t>: Random Forest can capture complex, non-linear relationships between features because the majority decision is based on the collective outcome of several diverse trees.</a:t>
            </a:r>
            <a:endParaRPr sz="1700">
              <a:solidFill>
                <a:schemeClr val="dk1"/>
              </a:solidFill>
              <a:latin typeface="Arial"/>
              <a:ea typeface="Arial"/>
              <a:cs typeface="Arial"/>
              <a:sym typeface="Arial"/>
            </a:endParaRPr>
          </a:p>
          <a:p>
            <a:pPr indent="0" lvl="0" marL="0" rtl="0" algn="l">
              <a:spcBef>
                <a:spcPts val="1000"/>
              </a:spcBef>
              <a:spcAft>
                <a:spcPts val="0"/>
              </a:spcAft>
              <a:buNone/>
            </a:pPr>
            <a:r>
              <a:t/>
            </a:r>
            <a:endParaRPr b="1" sz="1700">
              <a:solidFill>
                <a:schemeClr val="dk1"/>
              </a:solidFill>
              <a:latin typeface="Arial"/>
              <a:ea typeface="Arial"/>
              <a:cs typeface="Arial"/>
              <a:sym typeface="Arial"/>
            </a:endParaRPr>
          </a:p>
        </p:txBody>
      </p:sp>
      <p:sp>
        <p:nvSpPr>
          <p:cNvPr id="315" name="Google Shape;315;p35"/>
          <p:cNvSpPr txBox="1"/>
          <p:nvPr>
            <p:ph type="title"/>
          </p:nvPr>
        </p:nvSpPr>
        <p:spPr>
          <a:xfrm>
            <a:off x="841248" y="457200"/>
            <a:ext cx="3931800" cy="1487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Interpretation of </a:t>
            </a:r>
            <a:endParaRPr b="1">
              <a:latin typeface="Georgia"/>
              <a:ea typeface="Georgia"/>
              <a:cs typeface="Georgia"/>
              <a:sym typeface="Georgia"/>
            </a:endParaRPr>
          </a:p>
          <a:p>
            <a:pPr indent="0" lvl="0" marL="0" rtl="0" algn="l">
              <a:spcBef>
                <a:spcPts val="0"/>
              </a:spcBef>
              <a:spcAft>
                <a:spcPts val="0"/>
              </a:spcAft>
              <a:buNone/>
            </a:pPr>
            <a:r>
              <a:rPr b="1" lang="en-US">
                <a:latin typeface="Georgia"/>
                <a:ea typeface="Georgia"/>
                <a:cs typeface="Georgia"/>
                <a:sym typeface="Georgia"/>
              </a:rPr>
              <a:t>Random Forest:</a:t>
            </a:r>
            <a:endParaRPr b="1">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Limitations</a:t>
            </a:r>
            <a:endParaRPr b="1">
              <a:latin typeface="Georgia"/>
              <a:ea typeface="Georgia"/>
              <a:cs typeface="Georgia"/>
              <a:sym typeface="Georgia"/>
            </a:endParaRPr>
          </a:p>
        </p:txBody>
      </p:sp>
      <p:sp>
        <p:nvSpPr>
          <p:cNvPr id="322" name="Google Shape;322;p36"/>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Interpretability</a:t>
            </a:r>
            <a:r>
              <a:rPr lang="en-US" sz="2000">
                <a:solidFill>
                  <a:schemeClr val="dk1"/>
                </a:solidFill>
                <a:latin typeface="Arial"/>
                <a:ea typeface="Arial"/>
                <a:cs typeface="Arial"/>
                <a:sym typeface="Arial"/>
              </a:rPr>
              <a:t>: While Random Forest can outperform simpler models, it lacks the interpretability of single decision trees. The model can be seen as a "black box."</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Computationally Expensive</a:t>
            </a:r>
            <a:r>
              <a:rPr lang="en-US" sz="2000">
                <a:solidFill>
                  <a:schemeClr val="dk1"/>
                </a:solidFill>
                <a:latin typeface="Arial"/>
                <a:ea typeface="Arial"/>
                <a:cs typeface="Arial"/>
                <a:sym typeface="Arial"/>
              </a:rPr>
              <a:t>: Training a large number of trees can be resource-intensive</a:t>
            </a:r>
            <a:r>
              <a:rPr lang="en-US" sz="2000">
                <a:solidFill>
                  <a:schemeClr val="dk1"/>
                </a:solidFill>
                <a:latin typeface="Arial"/>
                <a:ea typeface="Arial"/>
                <a:cs typeface="Arial"/>
                <a:sym typeface="Arial"/>
              </a:rPr>
              <a:t>,</a:t>
            </a:r>
            <a:r>
              <a:rPr lang="en-US" sz="2000">
                <a:solidFill>
                  <a:schemeClr val="dk1"/>
                </a:solidFill>
                <a:latin typeface="Arial"/>
                <a:ea typeface="Arial"/>
                <a:cs typeface="Arial"/>
                <a:sym typeface="Arial"/>
              </a:rPr>
              <a:t> especially with large datasets or many trees.</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Overfitting Risk</a:t>
            </a:r>
            <a:r>
              <a:rPr lang="en-US" sz="2000">
                <a:solidFill>
                  <a:schemeClr val="dk1"/>
                </a:solidFill>
                <a:latin typeface="Arial"/>
                <a:ea typeface="Arial"/>
                <a:cs typeface="Arial"/>
                <a:sym typeface="Arial"/>
              </a:rPr>
              <a:t>: Although Random Forest reduces the risk of overfitting compared to a single decision tree, it can still overfit if too many trees are used or the trees themselves are not pruned.</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High Dimensionality</a:t>
            </a:r>
            <a:r>
              <a:rPr lang="en-US" sz="2000">
                <a:solidFill>
                  <a:schemeClr val="dk1"/>
                </a:solidFill>
                <a:latin typeface="Arial"/>
                <a:ea typeface="Arial"/>
                <a:cs typeface="Arial"/>
                <a:sym typeface="Arial"/>
              </a:rPr>
              <a:t>: While Random Forest handles many features well, it may struggle with very high-dimensional data without feature engineering or dimensionality reduction techniques.</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Imbalanced Data</a:t>
            </a:r>
            <a:r>
              <a:rPr lang="en-US" sz="2000">
                <a:solidFill>
                  <a:schemeClr val="dk1"/>
                </a:solidFill>
                <a:latin typeface="Arial"/>
                <a:ea typeface="Arial"/>
                <a:cs typeface="Arial"/>
                <a:sym typeface="Arial"/>
              </a:rPr>
              <a:t>: Like many algorithms, Random Forest may struggle with highly imbalanced data unless proper techniques (like class weights or sampling) are applied.</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Results of Random Forest</a:t>
            </a:r>
            <a:endParaRPr b="1">
              <a:latin typeface="Georgia"/>
              <a:ea typeface="Georgia"/>
              <a:cs typeface="Georgia"/>
              <a:sym typeface="Georgia"/>
            </a:endParaRPr>
          </a:p>
        </p:txBody>
      </p:sp>
      <p:sp>
        <p:nvSpPr>
          <p:cNvPr id="329" name="Google Shape;329;p37"/>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result from the dataset:</a:t>
            </a:r>
            <a:endParaRPr/>
          </a:p>
        </p:txBody>
      </p:sp>
      <p:pic>
        <p:nvPicPr>
          <p:cNvPr id="330" name="Google Shape;330;p37"/>
          <p:cNvPicPr preferRelativeResize="0"/>
          <p:nvPr/>
        </p:nvPicPr>
        <p:blipFill>
          <a:blip r:embed="rId3">
            <a:alphaModFix/>
          </a:blip>
          <a:stretch>
            <a:fillRect/>
          </a:stretch>
        </p:blipFill>
        <p:spPr>
          <a:xfrm>
            <a:off x="2103688" y="1688375"/>
            <a:ext cx="7984625" cy="434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Linear Regression</a:t>
            </a:r>
            <a:endParaRPr/>
          </a:p>
        </p:txBody>
      </p:sp>
      <p:sp>
        <p:nvSpPr>
          <p:cNvPr id="337" name="Google Shape;337;p38"/>
          <p:cNvSpPr txBox="1"/>
          <p:nvPr>
            <p:ph idx="1" type="body"/>
          </p:nvPr>
        </p:nvSpPr>
        <p:spPr>
          <a:xfrm>
            <a:off x="914401" y="1685600"/>
            <a:ext cx="5548200" cy="4983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rPr lang="en-US" sz="2000">
                <a:solidFill>
                  <a:schemeClr val="dk1"/>
                </a:solidFill>
                <a:latin typeface="Arial"/>
                <a:ea typeface="Arial"/>
                <a:cs typeface="Arial"/>
                <a:sym typeface="Arial"/>
              </a:rPr>
              <a:t>Linear Regression is a </a:t>
            </a:r>
            <a:r>
              <a:rPr b="1" lang="en-US" sz="2000">
                <a:solidFill>
                  <a:schemeClr val="dk1"/>
                </a:solidFill>
                <a:latin typeface="Arial"/>
                <a:ea typeface="Arial"/>
                <a:cs typeface="Arial"/>
                <a:sym typeface="Arial"/>
              </a:rPr>
              <a:t>supervised learning algorithm</a:t>
            </a:r>
            <a:r>
              <a:rPr lang="en-US" sz="2000">
                <a:solidFill>
                  <a:schemeClr val="dk1"/>
                </a:solidFill>
                <a:latin typeface="Arial"/>
                <a:ea typeface="Arial"/>
                <a:cs typeface="Arial"/>
                <a:sym typeface="Arial"/>
              </a:rPr>
              <a:t> used to model the relationship between a dependent variable (target) and one or more independent variables (features). It assumes a linear relationship between the variables and predicts the outcome by fitting a line (or hyperplane for multiple variables) that minimizes the difference between the actual and predicted values.</a:t>
            </a:r>
            <a:endParaRPr sz="2000">
              <a:latin typeface="Arial"/>
              <a:ea typeface="Arial"/>
              <a:cs typeface="Arial"/>
              <a:sym typeface="Arial"/>
            </a:endParaRPr>
          </a:p>
        </p:txBody>
      </p:sp>
      <p:pic>
        <p:nvPicPr>
          <p:cNvPr id="338" name="Google Shape;338;p38"/>
          <p:cNvPicPr preferRelativeResize="0"/>
          <p:nvPr/>
        </p:nvPicPr>
        <p:blipFill>
          <a:blip r:embed="rId3">
            <a:alphaModFix/>
          </a:blip>
          <a:stretch>
            <a:fillRect/>
          </a:stretch>
        </p:blipFill>
        <p:spPr>
          <a:xfrm>
            <a:off x="7017950" y="1611250"/>
            <a:ext cx="381000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Steps followed in </a:t>
            </a:r>
            <a:r>
              <a:rPr b="1" lang="en-US">
                <a:latin typeface="Georgia"/>
                <a:ea typeface="Georgia"/>
                <a:cs typeface="Georgia"/>
                <a:sym typeface="Georgia"/>
              </a:rPr>
              <a:t>Linear Regression</a:t>
            </a:r>
            <a:endParaRPr/>
          </a:p>
        </p:txBody>
      </p:sp>
      <p:sp>
        <p:nvSpPr>
          <p:cNvPr id="345" name="Google Shape;345;p39"/>
          <p:cNvSpPr txBox="1"/>
          <p:nvPr>
            <p:ph idx="1" type="body"/>
          </p:nvPr>
        </p:nvSpPr>
        <p:spPr>
          <a:xfrm>
            <a:off x="162875" y="1196975"/>
            <a:ext cx="11691600" cy="49833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Font typeface="Arial"/>
              <a:buChar char="▪"/>
            </a:pPr>
            <a:r>
              <a:rPr b="1" lang="en-US" sz="2000">
                <a:solidFill>
                  <a:schemeClr val="dk1"/>
                </a:solidFill>
                <a:latin typeface="Arial"/>
                <a:ea typeface="Arial"/>
                <a:cs typeface="Arial"/>
                <a:sym typeface="Arial"/>
              </a:rPr>
              <a:t>Data Loading and Preparation</a:t>
            </a:r>
            <a:r>
              <a:rPr lang="en-US" sz="2000">
                <a:solidFill>
                  <a:schemeClr val="dk1"/>
                </a:solidFill>
                <a:latin typeface="Arial"/>
                <a:ea typeface="Arial"/>
                <a:cs typeface="Arial"/>
                <a:sym typeface="Arial"/>
              </a:rPr>
              <a:t>: Imported the dataset and selected relevant features and the target variable and Split the data into training (80%) and testing (20%) sets.</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solidFill>
                  <a:schemeClr val="dk1"/>
                </a:solidFill>
                <a:latin typeface="Arial"/>
                <a:ea typeface="Arial"/>
                <a:cs typeface="Arial"/>
                <a:sym typeface="Arial"/>
              </a:rPr>
              <a:t>Feature Scaling</a:t>
            </a:r>
            <a:r>
              <a:rPr lang="en-US" sz="2000">
                <a:solidFill>
                  <a:schemeClr val="dk1"/>
                </a:solidFill>
                <a:latin typeface="Arial"/>
                <a:ea typeface="Arial"/>
                <a:cs typeface="Arial"/>
                <a:sym typeface="Arial"/>
              </a:rPr>
              <a:t>: Standardized the feature set using </a:t>
            </a:r>
            <a:r>
              <a:rPr lang="en-US" sz="2000">
                <a:solidFill>
                  <a:srgbClr val="188038"/>
                </a:solidFill>
                <a:latin typeface="Arial"/>
                <a:ea typeface="Arial"/>
                <a:cs typeface="Arial"/>
                <a:sym typeface="Arial"/>
              </a:rPr>
              <a:t>StandardScaler</a:t>
            </a:r>
            <a:r>
              <a:rPr lang="en-US" sz="2000">
                <a:solidFill>
                  <a:schemeClr val="dk1"/>
                </a:solidFill>
                <a:latin typeface="Arial"/>
                <a:ea typeface="Arial"/>
                <a:cs typeface="Arial"/>
                <a:sym typeface="Arial"/>
              </a:rPr>
              <a:t> to ensure uniform scaling for optimal performance.</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Model Initialization</a:t>
            </a:r>
            <a:r>
              <a:rPr lang="en-US" sz="2000">
                <a:solidFill>
                  <a:schemeClr val="dk1"/>
                </a:solidFill>
                <a:latin typeface="Arial"/>
                <a:ea typeface="Arial"/>
                <a:cs typeface="Arial"/>
                <a:sym typeface="Arial"/>
              </a:rPr>
              <a:t>: Initialized a </a:t>
            </a:r>
            <a:r>
              <a:rPr b="1" lang="en-US" sz="2000">
                <a:solidFill>
                  <a:schemeClr val="dk1"/>
                </a:solidFill>
                <a:latin typeface="Arial"/>
                <a:ea typeface="Arial"/>
                <a:cs typeface="Arial"/>
                <a:sym typeface="Arial"/>
              </a:rPr>
              <a:t>Ridge Regression model</a:t>
            </a:r>
            <a:r>
              <a:rPr lang="en-US" sz="2000">
                <a:solidFill>
                  <a:schemeClr val="dk1"/>
                </a:solidFill>
                <a:latin typeface="Arial"/>
                <a:ea typeface="Arial"/>
                <a:cs typeface="Arial"/>
                <a:sym typeface="Arial"/>
              </a:rPr>
              <a:t> (Linear Regression with L2 regularization) to prevent overfitting.</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solidFill>
                  <a:schemeClr val="dk1"/>
                </a:solidFill>
                <a:latin typeface="Arial"/>
                <a:ea typeface="Arial"/>
                <a:cs typeface="Arial"/>
                <a:sym typeface="Arial"/>
              </a:rPr>
              <a:t>Hyperparameter Tuning</a:t>
            </a:r>
            <a:r>
              <a:rPr lang="en-US" sz="2000">
                <a:solidFill>
                  <a:schemeClr val="dk1"/>
                </a:solidFill>
                <a:latin typeface="Arial"/>
                <a:ea typeface="Arial"/>
                <a:cs typeface="Arial"/>
                <a:sym typeface="Arial"/>
              </a:rPr>
              <a:t>: Used </a:t>
            </a:r>
            <a:r>
              <a:rPr lang="en-US" sz="2000">
                <a:solidFill>
                  <a:srgbClr val="188038"/>
                </a:solidFill>
                <a:latin typeface="Arial"/>
                <a:ea typeface="Arial"/>
                <a:cs typeface="Arial"/>
                <a:sym typeface="Arial"/>
              </a:rPr>
              <a:t>GridSearchCV</a:t>
            </a:r>
            <a:r>
              <a:rPr lang="en-US" sz="2000">
                <a:solidFill>
                  <a:schemeClr val="dk1"/>
                </a:solidFill>
                <a:latin typeface="Arial"/>
                <a:ea typeface="Arial"/>
                <a:cs typeface="Arial"/>
                <a:sym typeface="Arial"/>
              </a:rPr>
              <a:t> to optimize the regularization strength (</a:t>
            </a:r>
            <a:r>
              <a:rPr lang="en-US" sz="2000">
                <a:solidFill>
                  <a:srgbClr val="188038"/>
                </a:solidFill>
                <a:latin typeface="Arial"/>
                <a:ea typeface="Arial"/>
                <a:cs typeface="Arial"/>
                <a:sym typeface="Arial"/>
              </a:rPr>
              <a:t>alpha</a:t>
            </a:r>
            <a:r>
              <a:rPr lang="en-US" sz="2000">
                <a:solidFill>
                  <a:schemeClr val="dk1"/>
                </a:solidFill>
                <a:latin typeface="Arial"/>
                <a:ea typeface="Arial"/>
                <a:cs typeface="Arial"/>
                <a:sym typeface="Arial"/>
              </a:rPr>
              <a:t>) for the best performance.</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Model Training</a:t>
            </a:r>
            <a:r>
              <a:rPr lang="en-US" sz="2000">
                <a:solidFill>
                  <a:schemeClr val="dk1"/>
                </a:solidFill>
                <a:latin typeface="Arial"/>
                <a:ea typeface="Arial"/>
                <a:cs typeface="Arial"/>
                <a:sym typeface="Arial"/>
              </a:rPr>
              <a:t>: Trained the model on the training dataset using the optimal hyperparameters.</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Prediction and Evaluation</a:t>
            </a:r>
            <a:r>
              <a:rPr lang="en-US" sz="2000">
                <a:solidFill>
                  <a:schemeClr val="dk1"/>
                </a:solidFill>
                <a:latin typeface="Arial"/>
                <a:ea typeface="Arial"/>
                <a:cs typeface="Arial"/>
                <a:sym typeface="Arial"/>
              </a:rPr>
              <a:t>: Predicted values for the test dataset and converted continuous outputs to binary predictions (threshold = 0.5) and Evaluated the model using metrics like </a:t>
            </a:r>
            <a:r>
              <a:rPr b="1" lang="en-US" sz="2000">
                <a:solidFill>
                  <a:schemeClr val="dk1"/>
                </a:solidFill>
                <a:latin typeface="Arial"/>
                <a:ea typeface="Arial"/>
                <a:cs typeface="Arial"/>
                <a:sym typeface="Arial"/>
              </a:rPr>
              <a:t>accuracy</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confusion matrix</a:t>
            </a:r>
            <a:r>
              <a:rPr lang="en-US" sz="20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classification report</a:t>
            </a:r>
            <a:r>
              <a:rPr lang="en-US" sz="2000">
                <a:solidFill>
                  <a:schemeClr val="dk1"/>
                </a:solidFill>
                <a:latin typeface="Arial"/>
                <a:ea typeface="Arial"/>
                <a:cs typeface="Arial"/>
                <a:sym typeface="Arial"/>
              </a:rPr>
              <a:t>, and </a:t>
            </a:r>
            <a:r>
              <a:rPr b="1" lang="en-US" sz="2000">
                <a:solidFill>
                  <a:schemeClr val="dk1"/>
                </a:solidFill>
                <a:latin typeface="Arial"/>
                <a:ea typeface="Arial"/>
                <a:cs typeface="Arial"/>
                <a:sym typeface="Arial"/>
              </a:rPr>
              <a:t>ROC-AUC score</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Overfitting/Underfitting Analysis</a:t>
            </a:r>
            <a:r>
              <a:rPr lang="en-US" sz="2000">
                <a:solidFill>
                  <a:schemeClr val="dk1"/>
                </a:solidFill>
                <a:latin typeface="Arial"/>
                <a:ea typeface="Arial"/>
                <a:cs typeface="Arial"/>
                <a:sym typeface="Arial"/>
              </a:rPr>
              <a:t>: Compared training and testing accuracies to assess overfitting or underfitting.</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Feature Importance</a:t>
            </a:r>
            <a:r>
              <a:rPr lang="en-US" sz="2000">
                <a:solidFill>
                  <a:schemeClr val="dk1"/>
                </a:solidFill>
                <a:latin typeface="Arial"/>
                <a:ea typeface="Arial"/>
                <a:cs typeface="Arial"/>
                <a:sym typeface="Arial"/>
              </a:rPr>
              <a:t>:Extracted and visualized feature importance using the absolute values of model coefficients.</a:t>
            </a:r>
            <a:endParaRPr sz="20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Results of</a:t>
            </a:r>
            <a:r>
              <a:rPr b="1" lang="en-US">
                <a:latin typeface="Georgia"/>
                <a:ea typeface="Georgia"/>
                <a:cs typeface="Georgia"/>
                <a:sym typeface="Georgia"/>
              </a:rPr>
              <a:t> Linear Regression</a:t>
            </a:r>
            <a:endParaRPr/>
          </a:p>
        </p:txBody>
      </p:sp>
      <p:pic>
        <p:nvPicPr>
          <p:cNvPr id="352" name="Google Shape;352;p40"/>
          <p:cNvPicPr preferRelativeResize="0"/>
          <p:nvPr/>
        </p:nvPicPr>
        <p:blipFill rotWithShape="1">
          <a:blip r:embed="rId3">
            <a:alphaModFix/>
          </a:blip>
          <a:srcRect b="24257" l="7500" r="58730" t="51568"/>
          <a:stretch/>
        </p:blipFill>
        <p:spPr>
          <a:xfrm>
            <a:off x="1474926" y="1166075"/>
            <a:ext cx="8008550" cy="3224726"/>
          </a:xfrm>
          <a:prstGeom prst="rect">
            <a:avLst/>
          </a:prstGeom>
          <a:noFill/>
          <a:ln cap="flat" cmpd="sng" w="9525">
            <a:solidFill>
              <a:schemeClr val="dk2"/>
            </a:solidFill>
            <a:prstDash val="solid"/>
            <a:round/>
            <a:headEnd len="sm" w="sm" type="none"/>
            <a:tailEnd len="sm" w="sm" type="none"/>
          </a:ln>
        </p:spPr>
      </p:pic>
      <p:pic>
        <p:nvPicPr>
          <p:cNvPr id="353" name="Google Shape;353;p40"/>
          <p:cNvPicPr preferRelativeResize="0"/>
          <p:nvPr/>
        </p:nvPicPr>
        <p:blipFill rotWithShape="1">
          <a:blip r:embed="rId4">
            <a:alphaModFix/>
          </a:blip>
          <a:srcRect b="27674" l="7340" r="68630" t="63359"/>
          <a:stretch/>
        </p:blipFill>
        <p:spPr>
          <a:xfrm>
            <a:off x="1474925" y="4566150"/>
            <a:ext cx="8008550" cy="168093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914400" y="319325"/>
            <a:ext cx="9561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000">
                <a:latin typeface="Georgia"/>
                <a:ea typeface="Georgia"/>
                <a:cs typeface="Georgia"/>
                <a:sym typeface="Georgia"/>
              </a:rPr>
              <a:t>Interpretation of Results in</a:t>
            </a:r>
            <a:r>
              <a:rPr b="1" lang="en-US" sz="3000">
                <a:latin typeface="Georgia"/>
                <a:ea typeface="Georgia"/>
                <a:cs typeface="Georgia"/>
                <a:sym typeface="Georgia"/>
              </a:rPr>
              <a:t> Linear Regression</a:t>
            </a:r>
            <a:endParaRPr sz="3000"/>
          </a:p>
        </p:txBody>
      </p:sp>
      <p:sp>
        <p:nvSpPr>
          <p:cNvPr id="360" name="Google Shape;360;p41"/>
          <p:cNvSpPr txBox="1"/>
          <p:nvPr>
            <p:ph idx="1" type="body"/>
          </p:nvPr>
        </p:nvSpPr>
        <p:spPr>
          <a:xfrm>
            <a:off x="319925" y="1196975"/>
            <a:ext cx="11482500" cy="49833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Arial"/>
              <a:buAutoNum type="arabicPeriod"/>
            </a:pPr>
            <a:r>
              <a:rPr b="1" lang="en-US" sz="2000">
                <a:latin typeface="Arial"/>
                <a:ea typeface="Arial"/>
                <a:cs typeface="Arial"/>
                <a:sym typeface="Arial"/>
              </a:rPr>
              <a:t>Regularization parameters, such as alpha = 0.001</a:t>
            </a:r>
            <a:r>
              <a:rPr lang="en-US" sz="2000">
                <a:latin typeface="Arial"/>
                <a:ea typeface="Arial"/>
                <a:cs typeface="Arial"/>
                <a:sym typeface="Arial"/>
              </a:rPr>
              <a:t>, were optimized for Ridge Regression with GridSearchCV, indicating minimal penalty for large coefficients, possibly due to insufficient differentiation in feature contributions.</a:t>
            </a:r>
            <a:endParaRPr sz="2000">
              <a:latin typeface="Arial"/>
              <a:ea typeface="Arial"/>
              <a:cs typeface="Arial"/>
              <a:sym typeface="Arial"/>
            </a:endParaRPr>
          </a:p>
          <a:p>
            <a:pPr indent="-355600" lvl="0" marL="457200" rtl="0" algn="l">
              <a:lnSpc>
                <a:spcPct val="115000"/>
              </a:lnSpc>
              <a:spcBef>
                <a:spcPts val="1000"/>
              </a:spcBef>
              <a:spcAft>
                <a:spcPts val="0"/>
              </a:spcAft>
              <a:buSzPts val="2000"/>
              <a:buFont typeface="Arial"/>
              <a:buAutoNum type="arabicPeriod"/>
            </a:pPr>
            <a:r>
              <a:rPr b="1" lang="en-US" sz="2000">
                <a:solidFill>
                  <a:schemeClr val="dk1"/>
                </a:solidFill>
                <a:latin typeface="Arial"/>
                <a:ea typeface="Arial"/>
                <a:cs typeface="Arial"/>
                <a:sym typeface="Arial"/>
              </a:rPr>
              <a:t>Model Accuracy</a:t>
            </a:r>
            <a:r>
              <a:rPr lang="en-US" sz="2000">
                <a:solidFill>
                  <a:schemeClr val="dk1"/>
                </a:solidFill>
                <a:latin typeface="Arial"/>
                <a:ea typeface="Arial"/>
                <a:cs typeface="Arial"/>
                <a:sym typeface="Arial"/>
              </a:rPr>
              <a:t>: The model achieved an </a:t>
            </a:r>
            <a:r>
              <a:rPr b="1" lang="en-US" sz="2000">
                <a:solidFill>
                  <a:schemeClr val="dk1"/>
                </a:solidFill>
                <a:latin typeface="Arial"/>
                <a:ea typeface="Arial"/>
                <a:cs typeface="Arial"/>
                <a:sym typeface="Arial"/>
              </a:rPr>
              <a:t>accuracy of 64.18%</a:t>
            </a:r>
            <a:r>
              <a:rPr lang="en-US" sz="2000">
                <a:solidFill>
                  <a:schemeClr val="dk1"/>
                </a:solidFill>
                <a:latin typeface="Arial"/>
                <a:ea typeface="Arial"/>
                <a:cs typeface="Arial"/>
                <a:sym typeface="Arial"/>
              </a:rPr>
              <a:t> on the test data. While this may seem moderately acceptable, accuracy alone is not sufficient for evaluating model performance in an imbalanced dataset scenario.</a:t>
            </a:r>
            <a:endParaRPr sz="2000">
              <a:solidFill>
                <a:schemeClr val="dk1"/>
              </a:solidFill>
              <a:latin typeface="Arial"/>
              <a:ea typeface="Arial"/>
              <a:cs typeface="Arial"/>
              <a:sym typeface="Arial"/>
            </a:endParaRPr>
          </a:p>
          <a:p>
            <a:pPr indent="-355600" lvl="0" marL="457200" rtl="0" algn="l">
              <a:lnSpc>
                <a:spcPct val="115000"/>
              </a:lnSpc>
              <a:spcBef>
                <a:spcPts val="100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Confusion Matrix :</a:t>
            </a:r>
            <a:r>
              <a:rPr lang="en-US" sz="2000">
                <a:solidFill>
                  <a:schemeClr val="dk1"/>
                </a:solidFill>
                <a:latin typeface="Arial"/>
                <a:ea typeface="Arial"/>
                <a:cs typeface="Arial"/>
                <a:sym typeface="Arial"/>
              </a:rPr>
              <a:t>  This indicates that the model is heavily </a:t>
            </a:r>
            <a:r>
              <a:rPr b="1" lang="en-US" sz="2000">
                <a:solidFill>
                  <a:schemeClr val="dk1"/>
                </a:solidFill>
                <a:latin typeface="Arial"/>
                <a:ea typeface="Arial"/>
                <a:cs typeface="Arial"/>
                <a:sym typeface="Arial"/>
              </a:rPr>
              <a:t>biased towards the "Not at Risk" class</a:t>
            </a:r>
            <a:r>
              <a:rPr lang="en-US" sz="2000">
                <a:solidFill>
                  <a:schemeClr val="dk1"/>
                </a:solidFill>
                <a:latin typeface="Arial"/>
                <a:ea typeface="Arial"/>
                <a:cs typeface="Arial"/>
                <a:sym typeface="Arial"/>
              </a:rPr>
              <a:t>, potentially due to class imbalance or insufficient learning of the "At Risk" class patterns.</a:t>
            </a:r>
            <a:endParaRPr sz="2000">
              <a:solidFill>
                <a:schemeClr val="dk1"/>
              </a:solidFill>
              <a:latin typeface="Arial"/>
              <a:ea typeface="Arial"/>
              <a:cs typeface="Arial"/>
              <a:sym typeface="Arial"/>
            </a:endParaRPr>
          </a:p>
          <a:p>
            <a:pPr indent="-355600" lvl="0" marL="457200" rtl="0" algn="l">
              <a:lnSpc>
                <a:spcPct val="115000"/>
              </a:lnSpc>
              <a:spcBef>
                <a:spcPts val="100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The</a:t>
            </a:r>
            <a:r>
              <a:rPr b="1" lang="en-US" sz="2000">
                <a:solidFill>
                  <a:schemeClr val="dk1"/>
                </a:solidFill>
                <a:latin typeface="Arial"/>
                <a:ea typeface="Arial"/>
                <a:cs typeface="Arial"/>
                <a:sym typeface="Arial"/>
              </a:rPr>
              <a:t> ROC-AUC Score of 0.50</a:t>
            </a:r>
            <a:r>
              <a:rPr lang="en-US" sz="2000">
                <a:solidFill>
                  <a:schemeClr val="dk1"/>
                </a:solidFill>
                <a:latin typeface="Arial"/>
                <a:ea typeface="Arial"/>
                <a:cs typeface="Arial"/>
                <a:sym typeface="Arial"/>
              </a:rPr>
              <a:t> indicates that the model's ability to distinguish patients at risk of heart attack is limited, indicating that it performs no better than random guessing in identifying risk factors.</a:t>
            </a:r>
            <a:endParaRPr sz="2000">
              <a:solidFill>
                <a:schemeClr val="dk1"/>
              </a:solidFill>
              <a:latin typeface="Arial"/>
              <a:ea typeface="Arial"/>
              <a:cs typeface="Arial"/>
              <a:sym typeface="Arial"/>
            </a:endParaRPr>
          </a:p>
          <a:p>
            <a:pPr indent="-355600" lvl="0" marL="457200" rtl="0" algn="l">
              <a:lnSpc>
                <a:spcPct val="115000"/>
              </a:lnSpc>
              <a:spcBef>
                <a:spcPts val="1000"/>
              </a:spcBef>
              <a:spcAft>
                <a:spcPts val="1000"/>
              </a:spcAft>
              <a:buClr>
                <a:schemeClr val="dk1"/>
              </a:buClr>
              <a:buSzPts val="2000"/>
              <a:buFont typeface="Arial"/>
              <a:buAutoNum type="arabicPeriod"/>
            </a:pPr>
            <a:r>
              <a:rPr lang="en-US" sz="2000">
                <a:solidFill>
                  <a:schemeClr val="dk1"/>
                </a:solidFill>
                <a:latin typeface="Arial"/>
                <a:ea typeface="Arial"/>
                <a:cs typeface="Arial"/>
                <a:sym typeface="Arial"/>
              </a:rPr>
              <a:t>The </a:t>
            </a:r>
            <a:r>
              <a:rPr b="1" lang="en-US" sz="2000">
                <a:solidFill>
                  <a:schemeClr val="dk1"/>
                </a:solidFill>
                <a:latin typeface="Arial"/>
                <a:ea typeface="Arial"/>
                <a:cs typeface="Arial"/>
                <a:sym typeface="Arial"/>
              </a:rPr>
              <a:t>model's precision for the majority "No Risk" class is 64%,</a:t>
            </a:r>
            <a:r>
              <a:rPr lang="en-US" sz="2000">
                <a:solidFill>
                  <a:schemeClr val="dk1"/>
                </a:solidFill>
                <a:latin typeface="Arial"/>
                <a:ea typeface="Arial"/>
                <a:cs typeface="Arial"/>
                <a:sym typeface="Arial"/>
              </a:rPr>
              <a:t> but fails for the minority "Risk" class, achieving 0% precision, recall, and F1-score, indicating inability to identify true positives. This results in a misleading impression of overall performance.</a:t>
            </a:r>
            <a:endParaRPr sz="20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Problem Statement</a:t>
            </a:r>
            <a:endParaRPr b="1">
              <a:latin typeface="Georgia"/>
              <a:ea typeface="Georgia"/>
              <a:cs typeface="Georgia"/>
              <a:sym typeface="Georgia"/>
            </a:endParaRPr>
          </a:p>
        </p:txBody>
      </p:sp>
      <p:sp>
        <p:nvSpPr>
          <p:cNvPr id="139" name="Google Shape;139;p15"/>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Current approaches need specific equipment and knowledge, which can be expensive and difficult to get in isolated or impoverished areas. In order to provide a more economical, effective, and precise method of early heart disease risk prediction</a:t>
            </a:r>
            <a:endParaRPr sz="2000">
              <a:solidFill>
                <a:srgbClr val="424242"/>
              </a:solidFill>
              <a:latin typeface="Arial"/>
              <a:ea typeface="Arial"/>
              <a:cs typeface="Arial"/>
              <a:sym typeface="Arial"/>
            </a:endParaRPr>
          </a:p>
          <a:p>
            <a:pPr indent="-355600" lvl="0" marL="457200" rtl="0" algn="l">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The goal of this project is to create a machine learning model that uses medical information like age, blood pressure, and cholesterol levels to predict heart disease.</a:t>
            </a:r>
            <a:endParaRPr sz="2000">
              <a:solidFill>
                <a:srgbClr val="424242"/>
              </a:solidFill>
              <a:latin typeface="Arial"/>
              <a:ea typeface="Arial"/>
              <a:cs typeface="Arial"/>
              <a:sym typeface="Arial"/>
            </a:endParaRPr>
          </a:p>
          <a:p>
            <a:pPr indent="-355600" lvl="0" marL="457200" rtl="0" algn="l">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Through ablation investigations and hyperparameter adjustment, the emphasis is on comprehending and evaluating model performance. </a:t>
            </a:r>
            <a:endParaRPr sz="2000">
              <a:solidFill>
                <a:srgbClr val="424242"/>
              </a:solidFill>
              <a:latin typeface="Arial"/>
              <a:ea typeface="Arial"/>
              <a:cs typeface="Arial"/>
              <a:sym typeface="Arial"/>
            </a:endParaRPr>
          </a:p>
          <a:p>
            <a:pPr indent="-355600" lvl="0" marL="457200" rtl="0" algn="l">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An understandable and precise prediction model that can help with early heart disease diagnosis will be the end result.</a:t>
            </a:r>
            <a:endParaRPr sz="2000">
              <a:solidFill>
                <a:srgbClr val="42424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Limitations of</a:t>
            </a:r>
            <a:r>
              <a:rPr b="1" lang="en-US">
                <a:latin typeface="Georgia"/>
                <a:ea typeface="Georgia"/>
                <a:cs typeface="Georgia"/>
                <a:sym typeface="Georgia"/>
              </a:rPr>
              <a:t> Linear Regression</a:t>
            </a:r>
            <a:endParaRPr/>
          </a:p>
        </p:txBody>
      </p:sp>
      <p:sp>
        <p:nvSpPr>
          <p:cNvPr id="367" name="Google Shape;367;p42"/>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Linearity Assumption</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355600" lvl="0" marL="457200" rtl="0" algn="l">
              <a:lnSpc>
                <a:spcPct val="115000"/>
              </a:lnSpc>
              <a:spcBef>
                <a:spcPts val="1200"/>
              </a:spcBef>
              <a:spcAft>
                <a:spcPts val="0"/>
              </a:spcAft>
              <a:buClr>
                <a:schemeClr val="dk1"/>
              </a:buClr>
              <a:buSzPts val="2000"/>
              <a:buFont typeface="Arial"/>
              <a:buChar char="●"/>
            </a:pPr>
            <a:r>
              <a:rPr lang="en-US" sz="2000">
                <a:solidFill>
                  <a:schemeClr val="dk1"/>
                </a:solidFill>
                <a:latin typeface="Arial"/>
                <a:ea typeface="Arial"/>
                <a:cs typeface="Arial"/>
                <a:sym typeface="Arial"/>
              </a:rPr>
              <a:t>Assumes a linear relationship between features and the target, which may not hold true in complex datasets.</a:t>
            </a:r>
            <a:endParaRPr sz="20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Arial"/>
                <a:ea typeface="Arial"/>
                <a:cs typeface="Arial"/>
                <a:sym typeface="Arial"/>
              </a:rPr>
              <a:t>Sensitive to Outliers</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355600" lvl="0" marL="457200" rtl="0" algn="l">
              <a:lnSpc>
                <a:spcPct val="115000"/>
              </a:lnSpc>
              <a:spcBef>
                <a:spcPts val="1200"/>
              </a:spcBef>
              <a:spcAft>
                <a:spcPts val="0"/>
              </a:spcAft>
              <a:buClr>
                <a:schemeClr val="dk1"/>
              </a:buClr>
              <a:buSzPts val="2000"/>
              <a:buFont typeface="Arial"/>
              <a:buChar char="●"/>
            </a:pPr>
            <a:r>
              <a:rPr lang="en-US" sz="2000">
                <a:solidFill>
                  <a:schemeClr val="dk1"/>
                </a:solidFill>
                <a:latin typeface="Arial"/>
                <a:ea typeface="Arial"/>
                <a:cs typeface="Arial"/>
                <a:sym typeface="Arial"/>
              </a:rPr>
              <a:t>Outliers can significantly skew the model's predictions, reducing accuracy.</a:t>
            </a:r>
            <a:endParaRPr sz="20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Arial"/>
                <a:ea typeface="Arial"/>
                <a:cs typeface="Arial"/>
                <a:sym typeface="Arial"/>
              </a:rPr>
              <a:t>Overfitting in High Dimensions</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355600" lvl="0" marL="457200" rtl="0" algn="l">
              <a:lnSpc>
                <a:spcPct val="115000"/>
              </a:lnSpc>
              <a:spcBef>
                <a:spcPts val="1200"/>
              </a:spcBef>
              <a:spcAft>
                <a:spcPts val="0"/>
              </a:spcAft>
              <a:buClr>
                <a:schemeClr val="dk1"/>
              </a:buClr>
              <a:buSzPts val="2000"/>
              <a:buFont typeface="Arial"/>
              <a:buChar char="●"/>
            </a:pPr>
            <a:r>
              <a:rPr lang="en-US" sz="2000">
                <a:solidFill>
                  <a:schemeClr val="dk1"/>
                </a:solidFill>
                <a:latin typeface="Arial"/>
                <a:ea typeface="Arial"/>
                <a:cs typeface="Arial"/>
                <a:sym typeface="Arial"/>
              </a:rPr>
              <a:t>In datasets with many features, linear regression may overfit without regularization.</a:t>
            </a:r>
            <a:endParaRPr sz="20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Arial"/>
                <a:ea typeface="Arial"/>
                <a:cs typeface="Arial"/>
                <a:sym typeface="Arial"/>
              </a:rPr>
              <a:t>Multicollinearity</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355600" lvl="0" marL="457200" rtl="0" algn="l">
              <a:lnSpc>
                <a:spcPct val="115000"/>
              </a:lnSpc>
              <a:spcBef>
                <a:spcPts val="1200"/>
              </a:spcBef>
              <a:spcAft>
                <a:spcPts val="0"/>
              </a:spcAft>
              <a:buClr>
                <a:schemeClr val="dk1"/>
              </a:buClr>
              <a:buSzPts val="2000"/>
              <a:buFont typeface="Arial"/>
              <a:buChar char="●"/>
            </a:pPr>
            <a:r>
              <a:rPr lang="en-US" sz="2000">
                <a:solidFill>
                  <a:schemeClr val="dk1"/>
                </a:solidFill>
                <a:latin typeface="Arial"/>
                <a:ea typeface="Arial"/>
                <a:cs typeface="Arial"/>
                <a:sym typeface="Arial"/>
              </a:rPr>
              <a:t>When features are highly correlated, the model may struggle to determine the true effect of each feature.</a:t>
            </a:r>
            <a:endParaRPr sz="2000">
              <a:solidFill>
                <a:schemeClr val="dk1"/>
              </a:solidFill>
              <a:latin typeface="Arial"/>
              <a:ea typeface="Arial"/>
              <a:cs typeface="Arial"/>
              <a:sym typeface="Arial"/>
            </a:endParaRPr>
          </a:p>
          <a:p>
            <a:pPr indent="0" lvl="0" marL="0" rtl="0" algn="l">
              <a:spcBef>
                <a:spcPts val="1200"/>
              </a:spcBef>
              <a:spcAft>
                <a:spcPts val="0"/>
              </a:spcAft>
              <a:buNone/>
            </a:pPr>
            <a:r>
              <a:t/>
            </a:r>
            <a:endParaRPr sz="20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Possible Reasons for Poor Performance </a:t>
            </a:r>
            <a:endParaRPr/>
          </a:p>
        </p:txBody>
      </p:sp>
      <p:sp>
        <p:nvSpPr>
          <p:cNvPr id="374" name="Google Shape;374;p43"/>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1.      Class Imbalance</a:t>
            </a:r>
            <a:r>
              <a:rPr lang="en-US" sz="2000">
                <a:solidFill>
                  <a:schemeClr val="dk1"/>
                </a:solidFill>
                <a:latin typeface="Arial"/>
                <a:ea typeface="Arial"/>
                <a:cs typeface="Arial"/>
                <a:sym typeface="Arial"/>
              </a:rPr>
              <a:t>: The dataset may have an uneven distribution of "No Risk" and "Risk" classes, causing the model to favour the majority class.</a:t>
            </a:r>
            <a:endParaRPr sz="2000">
              <a:solidFill>
                <a:schemeClr val="dk1"/>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2.       Feature Insufficiency or Multicollinearity</a:t>
            </a:r>
            <a:r>
              <a:rPr lang="en-US" sz="2000">
                <a:solidFill>
                  <a:schemeClr val="dk1"/>
                </a:solidFill>
                <a:latin typeface="Arial"/>
                <a:ea typeface="Arial"/>
                <a:cs typeface="Arial"/>
                <a:sym typeface="Arial"/>
              </a:rPr>
              <a:t>: The linear regression model may not fully capture complex, non-linear relationships in data, and multicollinearity, particularly high-correlated features, could lead to unstable coefficient estimates.</a:t>
            </a:r>
            <a:endParaRPr sz="2000">
              <a:solidFill>
                <a:schemeClr val="dk1"/>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3.       Regularization Strength</a:t>
            </a:r>
            <a:r>
              <a:rPr lang="en-US" sz="2000">
                <a:solidFill>
                  <a:schemeClr val="dk1"/>
                </a:solidFill>
                <a:latin typeface="Arial"/>
                <a:ea typeface="Arial"/>
                <a:cs typeface="Arial"/>
                <a:sym typeface="Arial"/>
              </a:rPr>
              <a:t>: Although the tuned parameter α=0.001 minimises overfitting, it may not sufficiently address underfitting caused by the lack of model flexibility.</a:t>
            </a:r>
            <a:endParaRPr sz="2000">
              <a:solidFill>
                <a:schemeClr val="dk1"/>
              </a:solidFill>
              <a:latin typeface="Arial"/>
              <a:ea typeface="Arial"/>
              <a:cs typeface="Arial"/>
              <a:sym typeface="Arial"/>
            </a:endParaRPr>
          </a:p>
          <a:p>
            <a:pPr indent="0" lvl="0" marL="0" rtl="0" algn="l">
              <a:spcBef>
                <a:spcPts val="1000"/>
              </a:spcBef>
              <a:spcAft>
                <a:spcPts val="1000"/>
              </a:spcAft>
              <a:buNone/>
            </a:pPr>
            <a:r>
              <a:t/>
            </a:r>
            <a:endParaRPr sz="20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SVM</a:t>
            </a:r>
            <a:endParaRPr/>
          </a:p>
        </p:txBody>
      </p:sp>
      <p:sp>
        <p:nvSpPr>
          <p:cNvPr id="381" name="Google Shape;381;p44"/>
          <p:cNvSpPr txBox="1"/>
          <p:nvPr>
            <p:ph idx="1" type="body"/>
          </p:nvPr>
        </p:nvSpPr>
        <p:spPr>
          <a:xfrm>
            <a:off x="914400" y="1263050"/>
            <a:ext cx="5957100" cy="4763400"/>
          </a:xfrm>
          <a:prstGeom prst="rect">
            <a:avLst/>
          </a:prstGeom>
        </p:spPr>
        <p:txBody>
          <a:bodyPr anchorCtr="0" anchor="t" bIns="45700" lIns="91425" spcFirstLastPara="1" rIns="91425" wrap="square" tIns="45700">
            <a:normAutofit fontScale="62500" lnSpcReduction="20000"/>
          </a:bodyPr>
          <a:lstStyle/>
          <a:p>
            <a:pPr indent="0" lvl="0" marL="0" rtl="0" algn="just">
              <a:lnSpc>
                <a:spcPct val="115000"/>
              </a:lnSpc>
              <a:spcBef>
                <a:spcPts val="0"/>
              </a:spcBef>
              <a:spcAft>
                <a:spcPts val="0"/>
              </a:spcAft>
              <a:buClr>
                <a:schemeClr val="dk1"/>
              </a:buClr>
              <a:buSzPct val="34375"/>
              <a:buFont typeface="Arial"/>
              <a:buNone/>
            </a:pPr>
            <a:r>
              <a:rPr lang="en-US" sz="3200">
                <a:solidFill>
                  <a:srgbClr val="2B2A29"/>
                </a:solidFill>
                <a:highlight>
                  <a:srgbClr val="FFFFFF"/>
                </a:highlight>
                <a:latin typeface="Arial"/>
                <a:ea typeface="Arial"/>
                <a:cs typeface="Arial"/>
                <a:sym typeface="Arial"/>
              </a:rPr>
              <a:t>Support Vector Machine, or SVM, is one of the most popular </a:t>
            </a:r>
            <a:r>
              <a:rPr b="1" lang="en-US" sz="3200">
                <a:solidFill>
                  <a:srgbClr val="2B2A29"/>
                </a:solidFill>
                <a:highlight>
                  <a:srgbClr val="FFFFFF"/>
                </a:highlight>
                <a:latin typeface="Arial"/>
                <a:ea typeface="Arial"/>
                <a:cs typeface="Arial"/>
                <a:sym typeface="Arial"/>
              </a:rPr>
              <a:t>supervised learning</a:t>
            </a:r>
            <a:r>
              <a:rPr lang="en-US" sz="3200">
                <a:solidFill>
                  <a:srgbClr val="2B2A29"/>
                </a:solidFill>
                <a:highlight>
                  <a:srgbClr val="FFFFFF"/>
                </a:highlight>
                <a:latin typeface="Arial"/>
                <a:ea typeface="Arial"/>
                <a:cs typeface="Arial"/>
                <a:sym typeface="Arial"/>
              </a:rPr>
              <a:t> algorithms, which is used for </a:t>
            </a:r>
            <a:r>
              <a:rPr b="1" lang="en-US" sz="3200">
                <a:solidFill>
                  <a:srgbClr val="2B2A29"/>
                </a:solidFill>
                <a:highlight>
                  <a:srgbClr val="FFFFFF"/>
                </a:highlight>
                <a:latin typeface="Arial"/>
                <a:ea typeface="Arial"/>
                <a:cs typeface="Arial"/>
                <a:sym typeface="Arial"/>
              </a:rPr>
              <a:t>classification </a:t>
            </a:r>
            <a:r>
              <a:rPr lang="en-US" sz="3200">
                <a:solidFill>
                  <a:srgbClr val="2B2A29"/>
                </a:solidFill>
                <a:highlight>
                  <a:srgbClr val="FFFFFF"/>
                </a:highlight>
                <a:latin typeface="Arial"/>
                <a:ea typeface="Arial"/>
                <a:cs typeface="Arial"/>
                <a:sym typeface="Arial"/>
              </a:rPr>
              <a:t>as well as </a:t>
            </a:r>
            <a:r>
              <a:rPr b="1" lang="en-US" sz="3200">
                <a:solidFill>
                  <a:srgbClr val="2B2A29"/>
                </a:solidFill>
                <a:highlight>
                  <a:srgbClr val="FFFFFF"/>
                </a:highlight>
                <a:latin typeface="Arial"/>
                <a:ea typeface="Arial"/>
                <a:cs typeface="Arial"/>
                <a:sym typeface="Arial"/>
              </a:rPr>
              <a:t>regression </a:t>
            </a:r>
            <a:r>
              <a:rPr lang="en-US" sz="3200">
                <a:solidFill>
                  <a:srgbClr val="2B2A29"/>
                </a:solidFill>
                <a:highlight>
                  <a:srgbClr val="FFFFFF"/>
                </a:highlight>
                <a:latin typeface="Arial"/>
                <a:ea typeface="Arial"/>
                <a:cs typeface="Arial"/>
                <a:sym typeface="Arial"/>
              </a:rPr>
              <a:t>problems. However, primarily, it is used for classification problems in ML.</a:t>
            </a:r>
            <a:endParaRPr sz="3200">
              <a:solidFill>
                <a:srgbClr val="2B2A29"/>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Clr>
                <a:schemeClr val="dk1"/>
              </a:buClr>
              <a:buSzPct val="37745"/>
              <a:buFont typeface="Arial"/>
              <a:buNone/>
            </a:pPr>
            <a:r>
              <a:t/>
            </a:r>
            <a:endParaRPr sz="2914">
              <a:solidFill>
                <a:srgbClr val="2B2A29"/>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Clr>
                <a:schemeClr val="dk1"/>
              </a:buClr>
              <a:buSzPct val="34375"/>
              <a:buFont typeface="Arial"/>
              <a:buNone/>
            </a:pPr>
            <a:r>
              <a:rPr lang="en-US" sz="3200">
                <a:solidFill>
                  <a:srgbClr val="2B2A29"/>
                </a:solidFill>
                <a:highlight>
                  <a:srgbClr val="FFFFFF"/>
                </a:highlight>
                <a:latin typeface="Arial"/>
                <a:ea typeface="Arial"/>
                <a:cs typeface="Arial"/>
                <a:sym typeface="Arial"/>
              </a:rPr>
              <a:t>SVM chooses the extreme points/vectors that help in creating the hyperplane. These extreme cases are called support vectors, and hence the algorithm is termed a support vector machine.  Consider the below diagram, in which there are two different categories that are classified using a decision boundary or hyperplane.</a:t>
            </a:r>
            <a:endParaRPr sz="3200">
              <a:solidFill>
                <a:srgbClr val="2B2A29"/>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pic>
        <p:nvPicPr>
          <p:cNvPr id="382" name="Google Shape;382;p44"/>
          <p:cNvPicPr preferRelativeResize="0"/>
          <p:nvPr/>
        </p:nvPicPr>
        <p:blipFill>
          <a:blip r:embed="rId3">
            <a:alphaModFix/>
          </a:blip>
          <a:stretch>
            <a:fillRect/>
          </a:stretch>
        </p:blipFill>
        <p:spPr>
          <a:xfrm>
            <a:off x="6949350" y="1796500"/>
            <a:ext cx="5050151" cy="3432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Steps followed in SVM</a:t>
            </a:r>
            <a:endParaRPr/>
          </a:p>
        </p:txBody>
      </p:sp>
      <p:sp>
        <p:nvSpPr>
          <p:cNvPr id="389" name="Google Shape;389;p45"/>
          <p:cNvSpPr txBox="1"/>
          <p:nvPr>
            <p:ph idx="1" type="body"/>
          </p:nvPr>
        </p:nvSpPr>
        <p:spPr>
          <a:xfrm>
            <a:off x="914400" y="1329175"/>
            <a:ext cx="10047000" cy="4814100"/>
          </a:xfrm>
          <a:prstGeom prst="rect">
            <a:avLst/>
          </a:prstGeom>
        </p:spPr>
        <p:txBody>
          <a:bodyPr anchorCtr="0" anchor="t" bIns="45700" lIns="91425" spcFirstLastPara="1" rIns="91425" wrap="square" tIns="45700">
            <a:normAutofit fontScale="77500" lnSpcReduction="20000"/>
          </a:bodyPr>
          <a:lstStyle/>
          <a:p>
            <a:pPr indent="-366395" lvl="0" marL="457200" rtl="0" algn="l">
              <a:spcBef>
                <a:spcPts val="1000"/>
              </a:spcBef>
              <a:spcAft>
                <a:spcPts val="0"/>
              </a:spcAft>
              <a:buSzPct val="100000"/>
              <a:buFont typeface="Arial"/>
              <a:buChar char="▪"/>
            </a:pPr>
            <a:r>
              <a:rPr b="1" lang="en-US">
                <a:latin typeface="Arial"/>
                <a:ea typeface="Arial"/>
                <a:cs typeface="Arial"/>
                <a:sym typeface="Arial"/>
              </a:rPr>
              <a:t>Define Objective: </a:t>
            </a:r>
            <a:r>
              <a:rPr lang="en-US">
                <a:latin typeface="Arial"/>
                <a:ea typeface="Arial"/>
                <a:cs typeface="Arial"/>
                <a:sym typeface="Arial"/>
              </a:rPr>
              <a:t>Identify the problem (classification or regression) and prepare the dataset.</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Preprocess Data: </a:t>
            </a:r>
            <a:r>
              <a:rPr lang="en-US">
                <a:latin typeface="Arial"/>
                <a:ea typeface="Arial"/>
                <a:cs typeface="Arial"/>
                <a:sym typeface="Arial"/>
              </a:rPr>
              <a:t>Standardize features, handle missing values, and encode labels.</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Select Kernel:</a:t>
            </a:r>
            <a:r>
              <a:rPr lang="en-US">
                <a:latin typeface="Arial"/>
                <a:ea typeface="Arial"/>
                <a:cs typeface="Arial"/>
                <a:sym typeface="Arial"/>
              </a:rPr>
              <a:t> Choose from Linear, Polynomial, RBF, or custom kernels based on data complexity.</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Tune Hyperparameters:</a:t>
            </a:r>
            <a:r>
              <a:rPr lang="en-US">
                <a:latin typeface="Arial"/>
                <a:ea typeface="Arial"/>
                <a:cs typeface="Arial"/>
                <a:sym typeface="Arial"/>
              </a:rPr>
              <a:t> Adjust CC (regularization) and γ\gamma (kernel coefficient) for optimal performance.</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Train Model: </a:t>
            </a:r>
            <a:r>
              <a:rPr lang="en-US">
                <a:latin typeface="Arial"/>
                <a:ea typeface="Arial"/>
                <a:cs typeface="Arial"/>
                <a:sym typeface="Arial"/>
              </a:rPr>
              <a:t>Fit the SVM to the data to find the decision boundary (hyperplane) that maximizes margin.</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Predict:</a:t>
            </a:r>
            <a:r>
              <a:rPr lang="en-US">
                <a:latin typeface="Arial"/>
                <a:ea typeface="Arial"/>
                <a:cs typeface="Arial"/>
                <a:sym typeface="Arial"/>
              </a:rPr>
              <a:t> Use the model to classify or predict new data points.</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Evaluate: </a:t>
            </a:r>
            <a:r>
              <a:rPr lang="en-US">
                <a:latin typeface="Arial"/>
                <a:ea typeface="Arial"/>
                <a:cs typeface="Arial"/>
                <a:sym typeface="Arial"/>
              </a:rPr>
              <a:t>Measure performance using metrics like accuracy (classification) or MSE (regression).</a:t>
            </a:r>
            <a:endParaRPr>
              <a:latin typeface="Arial"/>
              <a:ea typeface="Arial"/>
              <a:cs typeface="Arial"/>
              <a:sym typeface="Arial"/>
            </a:endParaRPr>
          </a:p>
          <a:p>
            <a:pPr indent="-366395" lvl="0" marL="457200" rtl="0" algn="l">
              <a:spcBef>
                <a:spcPts val="1000"/>
              </a:spcBef>
              <a:spcAft>
                <a:spcPts val="0"/>
              </a:spcAft>
              <a:buSzPct val="100000"/>
              <a:buFont typeface="Arial"/>
              <a:buChar char="▪"/>
            </a:pPr>
            <a:r>
              <a:rPr b="1" lang="en-US">
                <a:latin typeface="Arial"/>
                <a:ea typeface="Arial"/>
                <a:cs typeface="Arial"/>
                <a:sym typeface="Arial"/>
              </a:rPr>
              <a:t>Optimize:</a:t>
            </a:r>
            <a:r>
              <a:rPr lang="en-US">
                <a:latin typeface="Arial"/>
                <a:ea typeface="Arial"/>
                <a:cs typeface="Arial"/>
                <a:sym typeface="Arial"/>
              </a:rPr>
              <a:t> Refine hyperparameters using Grid Search or Randomized Search to improve results.</a:t>
            </a:r>
            <a:endParaRPr>
              <a:latin typeface="Arial"/>
              <a:ea typeface="Arial"/>
              <a:cs typeface="Arial"/>
              <a:sym typeface="Arial"/>
            </a:endParaRPr>
          </a:p>
          <a:p>
            <a:pPr indent="0" lvl="0" marL="45720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 of SVM</a:t>
            </a:r>
            <a:endParaRPr/>
          </a:p>
        </p:txBody>
      </p:sp>
      <p:pic>
        <p:nvPicPr>
          <p:cNvPr id="396" name="Google Shape;396;p46"/>
          <p:cNvPicPr preferRelativeResize="0"/>
          <p:nvPr/>
        </p:nvPicPr>
        <p:blipFill>
          <a:blip r:embed="rId3">
            <a:alphaModFix/>
          </a:blip>
          <a:stretch>
            <a:fillRect/>
          </a:stretch>
        </p:blipFill>
        <p:spPr>
          <a:xfrm>
            <a:off x="2119600" y="1080914"/>
            <a:ext cx="3209925" cy="2162175"/>
          </a:xfrm>
          <a:prstGeom prst="rect">
            <a:avLst/>
          </a:prstGeom>
          <a:noFill/>
          <a:ln>
            <a:noFill/>
          </a:ln>
        </p:spPr>
      </p:pic>
      <p:pic>
        <p:nvPicPr>
          <p:cNvPr id="397" name="Google Shape;397;p46"/>
          <p:cNvPicPr preferRelativeResize="0"/>
          <p:nvPr/>
        </p:nvPicPr>
        <p:blipFill>
          <a:blip r:embed="rId4">
            <a:alphaModFix/>
          </a:blip>
          <a:stretch>
            <a:fillRect/>
          </a:stretch>
        </p:blipFill>
        <p:spPr>
          <a:xfrm>
            <a:off x="6656025" y="2978139"/>
            <a:ext cx="3971925" cy="3267075"/>
          </a:xfrm>
          <a:prstGeom prst="rect">
            <a:avLst/>
          </a:prstGeom>
          <a:noFill/>
          <a:ln>
            <a:noFill/>
          </a:ln>
        </p:spPr>
      </p:pic>
      <p:pic>
        <p:nvPicPr>
          <p:cNvPr id="398" name="Google Shape;398;p46"/>
          <p:cNvPicPr preferRelativeResize="0"/>
          <p:nvPr/>
        </p:nvPicPr>
        <p:blipFill>
          <a:blip r:embed="rId5">
            <a:alphaModFix/>
          </a:blip>
          <a:stretch>
            <a:fillRect/>
          </a:stretch>
        </p:blipFill>
        <p:spPr>
          <a:xfrm>
            <a:off x="6837225" y="1244189"/>
            <a:ext cx="3476625" cy="1543050"/>
          </a:xfrm>
          <a:prstGeom prst="rect">
            <a:avLst/>
          </a:prstGeom>
          <a:noFill/>
          <a:ln>
            <a:noFill/>
          </a:ln>
        </p:spPr>
      </p:pic>
      <p:pic>
        <p:nvPicPr>
          <p:cNvPr id="399" name="Google Shape;399;p46"/>
          <p:cNvPicPr preferRelativeResize="0"/>
          <p:nvPr/>
        </p:nvPicPr>
        <p:blipFill>
          <a:blip r:embed="rId6">
            <a:alphaModFix/>
          </a:blip>
          <a:stretch>
            <a:fillRect/>
          </a:stretch>
        </p:blipFill>
        <p:spPr>
          <a:xfrm>
            <a:off x="1643125" y="3607764"/>
            <a:ext cx="3554175" cy="2303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000">
                <a:latin typeface="Georgia"/>
                <a:ea typeface="Georgia"/>
                <a:cs typeface="Georgia"/>
                <a:sym typeface="Georgia"/>
              </a:rPr>
              <a:t>Interpretation of Results in SVM</a:t>
            </a:r>
            <a:endParaRPr b="1" sz="3000">
              <a:latin typeface="Georgia"/>
              <a:ea typeface="Georgia"/>
              <a:cs typeface="Georgia"/>
              <a:sym typeface="Georgia"/>
            </a:endParaRPr>
          </a:p>
        </p:txBody>
      </p:sp>
      <p:sp>
        <p:nvSpPr>
          <p:cNvPr id="406" name="Google Shape;406;p47"/>
          <p:cNvSpPr txBox="1"/>
          <p:nvPr>
            <p:ph idx="1" type="body"/>
          </p:nvPr>
        </p:nvSpPr>
        <p:spPr>
          <a:xfrm>
            <a:off x="914400" y="1196975"/>
            <a:ext cx="10467000" cy="5420400"/>
          </a:xfrm>
          <a:prstGeom prst="rect">
            <a:avLst/>
          </a:prstGeom>
        </p:spPr>
        <p:txBody>
          <a:bodyPr anchorCtr="0" anchor="t" bIns="45700" lIns="91425" spcFirstLastPara="1" rIns="91425" wrap="square" tIns="45700">
            <a:normAutofit fontScale="55000" lnSpcReduction="20000"/>
          </a:bodyPr>
          <a:lstStyle/>
          <a:p>
            <a:pPr indent="-326390" lvl="0" marL="457200" rtl="0" algn="l">
              <a:lnSpc>
                <a:spcPct val="115000"/>
              </a:lnSpc>
              <a:spcBef>
                <a:spcPts val="1000"/>
              </a:spcBef>
              <a:spcAft>
                <a:spcPts val="0"/>
              </a:spcAft>
              <a:buSzPct val="100000"/>
              <a:buFont typeface="Arial"/>
              <a:buAutoNum type="arabicPeriod"/>
            </a:pPr>
            <a:r>
              <a:rPr b="1" lang="en-US">
                <a:latin typeface="Arial"/>
                <a:ea typeface="Arial"/>
                <a:cs typeface="Arial"/>
                <a:sym typeface="Arial"/>
              </a:rPr>
              <a:t>GridSearchCV Results:</a:t>
            </a:r>
            <a:r>
              <a:rPr lang="en-US">
                <a:latin typeface="Arial"/>
                <a:ea typeface="Arial"/>
                <a:cs typeface="Arial"/>
                <a:sym typeface="Arial"/>
              </a:rPr>
              <a:t> Best hyperparameter C=0.1 with linear kernel suggests minimal regularization, indicating the model isn't effectively differentiating feature importance.</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AutoNum type="arabicPeriod"/>
            </a:pPr>
            <a:r>
              <a:rPr b="1" lang="en-US">
                <a:latin typeface="Arial"/>
                <a:ea typeface="Arial"/>
                <a:cs typeface="Arial"/>
                <a:sym typeface="Arial"/>
              </a:rPr>
              <a:t>Model Performance:</a:t>
            </a:r>
            <a:r>
              <a:rPr lang="en-US">
                <a:latin typeface="Arial"/>
                <a:ea typeface="Arial"/>
                <a:cs typeface="Arial"/>
                <a:sym typeface="Arial"/>
              </a:rPr>
              <a:t> Test accuracy of 64.18%. Though seemingly moderate, this metric is misleading due to class imbalance.</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AutoNum type="arabicPeriod"/>
            </a:pPr>
            <a:r>
              <a:rPr b="1" lang="en-US">
                <a:latin typeface="Arial"/>
                <a:ea typeface="Arial"/>
                <a:cs typeface="Arial"/>
                <a:sym typeface="Arial"/>
              </a:rPr>
              <a:t>Confusion Matrix Analysis: [[1125</a:t>
            </a:r>
            <a:r>
              <a:rPr lang="en-US">
                <a:latin typeface="Arial"/>
                <a:ea typeface="Arial"/>
                <a:cs typeface="Arial"/>
                <a:sym typeface="Arial"/>
              </a:rPr>
              <a:t>    0], [ 628    0]]</a:t>
            </a:r>
            <a:endParaRPr>
              <a:latin typeface="Arial"/>
              <a:ea typeface="Arial"/>
              <a:cs typeface="Arial"/>
              <a:sym typeface="Arial"/>
            </a:endParaRPr>
          </a:p>
          <a:p>
            <a:pPr indent="0" lvl="0" marL="0" rtl="0" algn="l">
              <a:lnSpc>
                <a:spcPct val="115000"/>
              </a:lnSpc>
              <a:spcBef>
                <a:spcPts val="1000"/>
              </a:spcBef>
              <a:spcAft>
                <a:spcPts val="0"/>
              </a:spcAft>
              <a:buClr>
                <a:schemeClr val="dk1"/>
              </a:buClr>
              <a:buSzPct val="39285"/>
              <a:buFont typeface="Arial"/>
              <a:buNone/>
            </a:pPr>
            <a:r>
              <a:rPr lang="en-US">
                <a:latin typeface="Arial"/>
                <a:ea typeface="Arial"/>
                <a:cs typeface="Arial"/>
                <a:sym typeface="Arial"/>
              </a:rPr>
              <a:t>Shows complete bias toward the "No Risk" class, predicting zero cases of the "Risk" class.</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AutoNum type="arabicPeriod" startAt="4"/>
            </a:pPr>
            <a:r>
              <a:rPr b="1" lang="en-US">
                <a:latin typeface="Arial"/>
                <a:ea typeface="Arial"/>
                <a:cs typeface="Arial"/>
                <a:sym typeface="Arial"/>
              </a:rPr>
              <a:t>ROC-AUC Score:</a:t>
            </a:r>
            <a:r>
              <a:rPr lang="en-US">
                <a:latin typeface="Arial"/>
                <a:ea typeface="Arial"/>
                <a:cs typeface="Arial"/>
                <a:sym typeface="Arial"/>
              </a:rPr>
              <a:t> 0.53 indicates near-random performance in distinguishing between classes.</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AutoNum type="arabicPeriod" startAt="4"/>
            </a:pPr>
            <a:r>
              <a:rPr b="1" lang="en-US">
                <a:latin typeface="Arial"/>
                <a:ea typeface="Arial"/>
                <a:cs typeface="Arial"/>
                <a:sym typeface="Arial"/>
              </a:rPr>
              <a:t>Classification metrics:</a:t>
            </a:r>
            <a:endParaRPr b="1">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No-Risk class: 64% precision, 100% recall</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Risk class: 0% precision, 0% recall, 0% F1-score</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Indicates complete failure to identify at-risk cases</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AutoNum type="arabicPeriod" startAt="6"/>
            </a:pPr>
            <a:r>
              <a:rPr b="1" lang="en-US">
                <a:latin typeface="Arial"/>
                <a:ea typeface="Arial"/>
                <a:cs typeface="Arial"/>
                <a:sym typeface="Arial"/>
              </a:rPr>
              <a:t>Feature Importance Ranking:</a:t>
            </a:r>
            <a:endParaRPr b="1">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Highest: Systolic BP, Diastolic BP</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Moderate: Exercise hours, Triglycerides</a:t>
            </a:r>
            <a:endParaRPr>
              <a:latin typeface="Arial"/>
              <a:ea typeface="Arial"/>
              <a:cs typeface="Arial"/>
              <a:sym typeface="Arial"/>
            </a:endParaRPr>
          </a:p>
          <a:p>
            <a:pPr indent="-326390" lvl="0" marL="457200" rtl="0" algn="l">
              <a:lnSpc>
                <a:spcPct val="115000"/>
              </a:lnSpc>
              <a:spcBef>
                <a:spcPts val="1000"/>
              </a:spcBef>
              <a:spcAft>
                <a:spcPts val="0"/>
              </a:spcAft>
              <a:buSzPct val="100000"/>
              <a:buFont typeface="Arial"/>
              <a:buChar char="●"/>
            </a:pPr>
            <a:r>
              <a:rPr lang="en-US">
                <a:latin typeface="Arial"/>
                <a:ea typeface="Arial"/>
                <a:cs typeface="Arial"/>
                <a:sym typeface="Arial"/>
              </a:rPr>
              <a:t>Lowest: BMI, Cholesterol</a:t>
            </a:r>
            <a:endParaRPr>
              <a:latin typeface="Arial"/>
              <a:ea typeface="Arial"/>
              <a:cs typeface="Arial"/>
              <a:sym typeface="Arial"/>
            </a:endParaRPr>
          </a:p>
          <a:p>
            <a:pPr indent="0" lvl="0" marL="0" rtl="0" algn="l">
              <a:lnSpc>
                <a:spcPct val="115000"/>
              </a:lnSpc>
              <a:spcBef>
                <a:spcPts val="1000"/>
              </a:spcBef>
              <a:spcAft>
                <a:spcPts val="0"/>
              </a:spcAft>
              <a:buNone/>
            </a:pPr>
            <a:r>
              <a:rPr lang="en-US">
                <a:latin typeface="Arial"/>
                <a:ea typeface="Arial"/>
                <a:cs typeface="Arial"/>
                <a:sym typeface="Arial"/>
              </a:rPr>
              <a:t>This model requires significant improvements in handling class imbalance and feature selection to be clinically useful.</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Perceptron</a:t>
            </a:r>
            <a:endParaRPr>
              <a:latin typeface="Georgia"/>
              <a:ea typeface="Georgia"/>
              <a:cs typeface="Georgia"/>
              <a:sym typeface="Georgia"/>
            </a:endParaRPr>
          </a:p>
        </p:txBody>
      </p:sp>
      <p:sp>
        <p:nvSpPr>
          <p:cNvPr id="413" name="Google Shape;413;p48"/>
          <p:cNvSpPr txBox="1"/>
          <p:nvPr>
            <p:ph idx="1" type="body"/>
          </p:nvPr>
        </p:nvSpPr>
        <p:spPr>
          <a:xfrm>
            <a:off x="914400" y="1196975"/>
            <a:ext cx="6252300" cy="4983300"/>
          </a:xfrm>
          <a:prstGeom prst="rect">
            <a:avLst/>
          </a:prstGeom>
        </p:spPr>
        <p:txBody>
          <a:bodyPr anchorCtr="0" anchor="t" bIns="45700" lIns="91425" spcFirstLastPara="1" rIns="91425" wrap="square" tIns="45700">
            <a:normAutofit fontScale="92500" lnSpcReduction="20000"/>
          </a:bodyPr>
          <a:lstStyle/>
          <a:p>
            <a:pPr indent="0" lvl="0" marL="0" rtl="0" algn="l">
              <a:lnSpc>
                <a:spcPct val="115000"/>
              </a:lnSpc>
              <a:spcBef>
                <a:spcPts val="1200"/>
              </a:spcBef>
              <a:spcAft>
                <a:spcPts val="0"/>
              </a:spcAft>
              <a:buClr>
                <a:schemeClr val="dk1"/>
              </a:buClr>
              <a:buSzPct val="39285"/>
              <a:buFont typeface="Arial"/>
              <a:buNone/>
            </a:pPr>
            <a:r>
              <a:rPr lang="en-US"/>
              <a:t>The Perceptron is a simple neural network used for binary classification. It consists of a single layer of neurons that receive inputs, apply weights, and pass the weighted sum through an activation function to produce an output. The model learns by adjusting weights based on prediction errors, making it effective for linearly separable data. However, it struggles with non-linear problems, requiring more complex architectures.</a:t>
            </a:r>
            <a:endParaRPr/>
          </a:p>
          <a:p>
            <a:pPr indent="0" lvl="0" marL="0" rtl="0" algn="l">
              <a:spcBef>
                <a:spcPts val="1200"/>
              </a:spcBef>
              <a:spcAft>
                <a:spcPts val="0"/>
              </a:spcAft>
              <a:buNone/>
            </a:pPr>
            <a:r>
              <a:t/>
            </a:r>
            <a:endParaRPr/>
          </a:p>
        </p:txBody>
      </p:sp>
      <p:pic>
        <p:nvPicPr>
          <p:cNvPr id="414" name="Google Shape;414;p48"/>
          <p:cNvPicPr preferRelativeResize="0"/>
          <p:nvPr/>
        </p:nvPicPr>
        <p:blipFill>
          <a:blip r:embed="rId3">
            <a:alphaModFix/>
          </a:blip>
          <a:stretch>
            <a:fillRect/>
          </a:stretch>
        </p:blipFill>
        <p:spPr>
          <a:xfrm>
            <a:off x="7248025" y="1143125"/>
            <a:ext cx="4791575" cy="4268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Steps in Perceptron</a:t>
            </a:r>
            <a:endParaRPr>
              <a:latin typeface="Georgia"/>
              <a:ea typeface="Georgia"/>
              <a:cs typeface="Georgia"/>
              <a:sym typeface="Georgia"/>
            </a:endParaRPr>
          </a:p>
        </p:txBody>
      </p:sp>
      <p:sp>
        <p:nvSpPr>
          <p:cNvPr id="421" name="Google Shape;421;p49"/>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The steps followed in a Perceptron are:</a:t>
            </a:r>
            <a:endParaRPr b="1" sz="1600">
              <a:latin typeface="Arial"/>
              <a:ea typeface="Arial"/>
              <a:cs typeface="Arial"/>
              <a:sym typeface="Arial"/>
            </a:endParaRPr>
          </a:p>
          <a:p>
            <a:pPr indent="0" lvl="0" marL="0" rtl="0" algn="l">
              <a:lnSpc>
                <a:spcPct val="115000"/>
              </a:lnSpc>
              <a:spcBef>
                <a:spcPts val="1200"/>
              </a:spcBef>
              <a:spcAft>
                <a:spcPts val="0"/>
              </a:spcAft>
              <a:buNone/>
            </a:pPr>
            <a:r>
              <a:rPr b="1" lang="en-US" sz="1600">
                <a:latin typeface="Arial"/>
                <a:ea typeface="Arial"/>
                <a:cs typeface="Arial"/>
                <a:sym typeface="Arial"/>
              </a:rPr>
              <a:t>Initialization: </a:t>
            </a:r>
            <a:r>
              <a:rPr lang="en-US" sz="1600">
                <a:latin typeface="Arial"/>
                <a:ea typeface="Arial"/>
                <a:cs typeface="Arial"/>
                <a:sym typeface="Arial"/>
              </a:rPr>
              <a:t>Set initial weights (usually random) and the bias term.</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Input: </a:t>
            </a:r>
            <a:r>
              <a:rPr lang="en-US" sz="1600">
                <a:latin typeface="Arial"/>
                <a:ea typeface="Arial"/>
                <a:cs typeface="Arial"/>
                <a:sym typeface="Arial"/>
              </a:rPr>
              <a:t>Provide an input vector to the perceptron.</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Weighted Sum:</a:t>
            </a:r>
            <a:r>
              <a:rPr lang="en-US" sz="1600">
                <a:latin typeface="Arial"/>
                <a:ea typeface="Arial"/>
                <a:cs typeface="Arial"/>
                <a:sym typeface="Arial"/>
              </a:rPr>
              <a:t> Calculate the weighted sum of inputs by multiplying each input by its corresponding weight and adding the bias.</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Activation Function:</a:t>
            </a:r>
            <a:r>
              <a:rPr lang="en-US" sz="1600">
                <a:latin typeface="Arial"/>
                <a:ea typeface="Arial"/>
                <a:cs typeface="Arial"/>
                <a:sym typeface="Arial"/>
              </a:rPr>
              <a:t> Pass the weighted sum through an activation function (typically a step function) to produce the output.</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Prediction:</a:t>
            </a:r>
            <a:r>
              <a:rPr lang="en-US" sz="1600">
                <a:latin typeface="Arial"/>
                <a:ea typeface="Arial"/>
                <a:cs typeface="Arial"/>
                <a:sym typeface="Arial"/>
              </a:rPr>
              <a:t> Compare the perceptron's output with the actual label to determine if it was correct.</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Error Calculation:</a:t>
            </a:r>
            <a:r>
              <a:rPr lang="en-US" sz="1600">
                <a:latin typeface="Arial"/>
                <a:ea typeface="Arial"/>
                <a:cs typeface="Arial"/>
                <a:sym typeface="Arial"/>
              </a:rPr>
              <a:t> If the prediction is incorrect, compute the error as the difference between the actual label and the predicted output.</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Weight Update:</a:t>
            </a:r>
            <a:r>
              <a:rPr lang="en-US" sz="1600">
                <a:latin typeface="Arial"/>
                <a:ea typeface="Arial"/>
                <a:cs typeface="Arial"/>
                <a:sym typeface="Arial"/>
              </a:rPr>
              <a:t> Adjust the weights and bias using a learning rule (e.g., Perceptron learning rule: weight = weight + learning_rate * error * input).</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Repeat: Iterate through the training data multiple times until the model converges or a stopping condition is met.</a:t>
            </a:r>
            <a:endParaRPr sz="1600">
              <a:latin typeface="Arial"/>
              <a:ea typeface="Arial"/>
              <a:cs typeface="Arial"/>
              <a:sym typeface="Arial"/>
            </a:endParaRPr>
          </a:p>
          <a:p>
            <a:pPr indent="0" lvl="0" marL="0" rtl="0" algn="l">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Limitations of Perceptron</a:t>
            </a:r>
            <a:endParaRPr>
              <a:latin typeface="Georgia"/>
              <a:ea typeface="Georgia"/>
              <a:cs typeface="Georgia"/>
              <a:sym typeface="Georgia"/>
            </a:endParaRPr>
          </a:p>
        </p:txBody>
      </p:sp>
      <p:sp>
        <p:nvSpPr>
          <p:cNvPr id="428" name="Google Shape;428;p50"/>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Linearly Separable Data Only</a:t>
            </a: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The Perceptron can only solve problems where the classes are linearly separable. It fails on datasets like the XOR problem, where no straight line can separate the classes.</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No Non-linear Boundaries</a:t>
            </a: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The Perceptron cannot model or learn complex relationships in the data, as it uses a linear decision boundary. Non-linear problems require more advanced algorithms, such as neural networks with hidden layers.</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No Probabilistic Interpretation</a:t>
            </a: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The output of a Perceptron is binary (0 or 1), and it does not provide probabilities or confidence levels for predictions, which limits its utility in some applications.</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Sensitive to Input Scaling</a:t>
            </a: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The algorithm's performance depends heavily on the scale of the input features. Features must be normalized or scaled appropriately to avoid issues during training.</a:t>
            </a:r>
            <a:endParaRPr sz="20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000">
                <a:solidFill>
                  <a:schemeClr val="dk1"/>
                </a:solidFill>
                <a:latin typeface="Arial"/>
                <a:ea typeface="Arial"/>
                <a:cs typeface="Arial"/>
                <a:sym typeface="Arial"/>
              </a:rPr>
              <a:t>No Multi-class Support</a:t>
            </a:r>
            <a:r>
              <a:rPr lang="en-US" sz="2000">
                <a:solidFill>
                  <a:schemeClr val="dk1"/>
                </a:solidFill>
                <a:latin typeface="Arial"/>
                <a:ea typeface="Arial"/>
                <a:cs typeface="Arial"/>
                <a:sym typeface="Arial"/>
              </a:rPr>
              <a: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The Perceptron is inherently a binary classifier. Extending it to multi-class problems (e.g., using one-vs-all) adds complexity and can degrade performance.</a:t>
            </a:r>
            <a:endParaRPr sz="2000">
              <a:solidFill>
                <a:schemeClr val="dk1"/>
              </a:solidFill>
              <a:latin typeface="Arial"/>
              <a:ea typeface="Arial"/>
              <a:cs typeface="Arial"/>
              <a:sym typeface="Arial"/>
            </a:endParaRPr>
          </a:p>
          <a:p>
            <a:pPr indent="0" lvl="0" marL="0" rtl="0" algn="l">
              <a:spcBef>
                <a:spcPts val="1000"/>
              </a:spcBef>
              <a:spcAft>
                <a:spcPts val="0"/>
              </a:spcAft>
              <a:buNone/>
            </a:pPr>
            <a:r>
              <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Results</a:t>
            </a:r>
            <a:endParaRPr>
              <a:latin typeface="Georgia"/>
              <a:ea typeface="Georgia"/>
              <a:cs typeface="Georgia"/>
              <a:sym typeface="Georgia"/>
            </a:endParaRPr>
          </a:p>
        </p:txBody>
      </p:sp>
      <p:sp>
        <p:nvSpPr>
          <p:cNvPr id="435" name="Google Shape;435;p51"/>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ct val="39285"/>
              <a:buFont typeface="Arial"/>
              <a:buNone/>
            </a:pPr>
            <a:r>
              <a:rPr lang="en-US"/>
              <a:t>Best Parameters for Perceptron: {'alpha': 0.01, 'early_stopping': False, 'eta0': 0.01, 'max_iter': 1000, 'penalty': 'l1', 'warm_start': True}</a:t>
            </a:r>
            <a:endParaRPr/>
          </a:p>
          <a:p>
            <a:pPr indent="0" lvl="0" marL="0" rtl="0" algn="l">
              <a:spcBef>
                <a:spcPts val="1200"/>
              </a:spcBef>
              <a:spcAft>
                <a:spcPts val="0"/>
              </a:spcAft>
              <a:buNone/>
            </a:pPr>
            <a:r>
              <a:t/>
            </a:r>
            <a:endParaRPr/>
          </a:p>
        </p:txBody>
      </p:sp>
      <p:pic>
        <p:nvPicPr>
          <p:cNvPr id="436" name="Google Shape;436;p51"/>
          <p:cNvPicPr preferRelativeResize="0"/>
          <p:nvPr/>
        </p:nvPicPr>
        <p:blipFill>
          <a:blip r:embed="rId3">
            <a:alphaModFix/>
          </a:blip>
          <a:stretch>
            <a:fillRect/>
          </a:stretch>
        </p:blipFill>
        <p:spPr>
          <a:xfrm>
            <a:off x="914400" y="1196975"/>
            <a:ext cx="8469675" cy="354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Literature Review</a:t>
            </a:r>
            <a:endParaRPr/>
          </a:p>
        </p:txBody>
      </p:sp>
      <p:sp>
        <p:nvSpPr>
          <p:cNvPr id="146" name="Google Shape;146;p16"/>
          <p:cNvSpPr txBox="1"/>
          <p:nvPr>
            <p:ph idx="1" type="body"/>
          </p:nvPr>
        </p:nvSpPr>
        <p:spPr>
          <a:xfrm>
            <a:off x="914400" y="1196975"/>
            <a:ext cx="10363200" cy="2563200"/>
          </a:xfrm>
          <a:prstGeom prst="rect">
            <a:avLst/>
          </a:prstGeom>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rgbClr val="424242"/>
              </a:buClr>
              <a:buSzPts val="2000"/>
              <a:buFont typeface="Arial"/>
              <a:buAutoNum type="arabicPeriod"/>
            </a:pPr>
            <a:r>
              <a:rPr lang="en-US" sz="2000">
                <a:solidFill>
                  <a:srgbClr val="424242"/>
                </a:solidFill>
                <a:latin typeface="Arial"/>
                <a:ea typeface="Arial"/>
                <a:cs typeface="Arial"/>
                <a:sym typeface="Arial"/>
              </a:rPr>
              <a:t>Heart Disease Prediction Using Machine Learning :</a:t>
            </a:r>
            <a:endParaRPr sz="2000">
              <a:solidFill>
                <a:srgbClr val="424242"/>
              </a:solidFill>
              <a:latin typeface="Arial"/>
              <a:ea typeface="Arial"/>
              <a:cs typeface="Arial"/>
              <a:sym typeface="Arial"/>
            </a:endParaRPr>
          </a:p>
          <a:p>
            <a:pPr indent="-355600" lvl="0" marL="457200" rtl="0" algn="just">
              <a:lnSpc>
                <a:spcPct val="115000"/>
              </a:lnSpc>
              <a:spcBef>
                <a:spcPts val="0"/>
              </a:spcBef>
              <a:spcAft>
                <a:spcPts val="0"/>
              </a:spcAft>
              <a:buClr>
                <a:srgbClr val="424242"/>
              </a:buClr>
              <a:buSzPts val="2000"/>
              <a:buFont typeface="Georgia"/>
              <a:buChar char="●"/>
            </a:pPr>
            <a:r>
              <a:rPr lang="en-US" sz="2000">
                <a:solidFill>
                  <a:srgbClr val="424242"/>
                </a:solidFill>
                <a:latin typeface="Arial"/>
                <a:ea typeface="Arial"/>
                <a:cs typeface="Arial"/>
                <a:sym typeface="Arial"/>
              </a:rPr>
              <a:t>The authors use four algorithms: </a:t>
            </a:r>
            <a:r>
              <a:rPr b="1" lang="en-US" sz="2000">
                <a:solidFill>
                  <a:srgbClr val="424242"/>
                </a:solidFill>
                <a:latin typeface="Arial"/>
                <a:ea typeface="Arial"/>
                <a:cs typeface="Arial"/>
                <a:sym typeface="Arial"/>
              </a:rPr>
              <a:t>MLP</a:t>
            </a:r>
            <a:r>
              <a:rPr lang="en-US" sz="2000">
                <a:solidFill>
                  <a:srgbClr val="424242"/>
                </a:solidFill>
                <a:latin typeface="Arial"/>
                <a:ea typeface="Arial"/>
                <a:cs typeface="Arial"/>
                <a:sym typeface="Arial"/>
              </a:rPr>
              <a:t>, </a:t>
            </a:r>
            <a:r>
              <a:rPr b="1" lang="en-US" sz="2000">
                <a:solidFill>
                  <a:srgbClr val="424242"/>
                </a:solidFill>
                <a:latin typeface="Arial"/>
                <a:ea typeface="Arial"/>
                <a:cs typeface="Arial"/>
                <a:sym typeface="Arial"/>
              </a:rPr>
              <a:t>SVM</a:t>
            </a:r>
            <a:r>
              <a:rPr lang="en-US" sz="2000">
                <a:solidFill>
                  <a:srgbClr val="424242"/>
                </a:solidFill>
                <a:latin typeface="Arial"/>
                <a:ea typeface="Arial"/>
                <a:cs typeface="Arial"/>
                <a:sym typeface="Arial"/>
              </a:rPr>
              <a:t>, </a:t>
            </a:r>
            <a:r>
              <a:rPr b="1" lang="en-US" sz="2000">
                <a:solidFill>
                  <a:srgbClr val="424242"/>
                </a:solidFill>
                <a:latin typeface="Arial"/>
                <a:ea typeface="Arial"/>
                <a:cs typeface="Arial"/>
                <a:sym typeface="Arial"/>
              </a:rPr>
              <a:t>RF</a:t>
            </a:r>
            <a:r>
              <a:rPr lang="en-US" sz="2000">
                <a:solidFill>
                  <a:srgbClr val="424242"/>
                </a:solidFill>
                <a:latin typeface="Arial"/>
                <a:ea typeface="Arial"/>
                <a:cs typeface="Arial"/>
                <a:sym typeface="Arial"/>
              </a:rPr>
              <a:t>, and </a:t>
            </a:r>
            <a:r>
              <a:rPr b="1" lang="en-US" sz="2000">
                <a:solidFill>
                  <a:srgbClr val="424242"/>
                </a:solidFill>
                <a:latin typeface="Arial"/>
                <a:ea typeface="Arial"/>
                <a:cs typeface="Arial"/>
                <a:sym typeface="Arial"/>
              </a:rPr>
              <a:t>NB</a:t>
            </a:r>
            <a:r>
              <a:rPr lang="en-US" sz="2000">
                <a:solidFill>
                  <a:srgbClr val="424242"/>
                </a:solidFill>
                <a:latin typeface="Arial"/>
                <a:ea typeface="Arial"/>
                <a:cs typeface="Arial"/>
                <a:sym typeface="Arial"/>
              </a:rPr>
              <a:t>. </a:t>
            </a:r>
            <a:endParaRPr sz="2000">
              <a:solidFill>
                <a:srgbClr val="424242"/>
              </a:solidFill>
              <a:latin typeface="Arial"/>
              <a:ea typeface="Arial"/>
              <a:cs typeface="Arial"/>
              <a:sym typeface="Arial"/>
            </a:endParaRPr>
          </a:p>
          <a:p>
            <a:pPr indent="-355600" lvl="0" marL="457200" rtl="0" algn="just">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They preprocess the data, perform feature selection, and evaluate the models based on accuracy, precision, recall, and F1-score. </a:t>
            </a:r>
            <a:endParaRPr sz="2000">
              <a:solidFill>
                <a:srgbClr val="424242"/>
              </a:solidFill>
              <a:latin typeface="Arial"/>
              <a:ea typeface="Arial"/>
              <a:cs typeface="Arial"/>
              <a:sym typeface="Arial"/>
            </a:endParaRPr>
          </a:p>
          <a:p>
            <a:pPr indent="-355600" lvl="0" marL="457200" rtl="0" algn="just">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The study found that SVM performed the best with 91.67 percent accuracy, emphasizing the importance of model selection and data preprocessing in healthcare applications.</a:t>
            </a:r>
            <a:endParaRPr sz="2000">
              <a:solidFill>
                <a:srgbClr val="424242"/>
              </a:solidFill>
              <a:latin typeface="Arial"/>
              <a:ea typeface="Arial"/>
              <a:cs typeface="Arial"/>
              <a:sym typeface="Arial"/>
            </a:endParaRPr>
          </a:p>
          <a:p>
            <a:pPr indent="0" lvl="0" marL="0" rtl="0" algn="just">
              <a:lnSpc>
                <a:spcPct val="115000"/>
              </a:lnSpc>
              <a:spcBef>
                <a:spcPts val="1200"/>
              </a:spcBef>
              <a:spcAft>
                <a:spcPts val="0"/>
              </a:spcAft>
              <a:buNone/>
            </a:pPr>
            <a:r>
              <a:t/>
            </a:r>
            <a:endParaRPr sz="2000">
              <a:solidFill>
                <a:srgbClr val="424242"/>
              </a:solidFill>
              <a:latin typeface="Arial"/>
              <a:ea typeface="Arial"/>
              <a:cs typeface="Arial"/>
              <a:sym typeface="Arial"/>
            </a:endParaRPr>
          </a:p>
          <a:p>
            <a:pPr indent="0" lvl="0" marL="0" rtl="0" algn="just">
              <a:spcBef>
                <a:spcPts val="1200"/>
              </a:spcBef>
              <a:spcAft>
                <a:spcPts val="0"/>
              </a:spcAft>
              <a:buNone/>
            </a:pPr>
            <a:r>
              <a:t/>
            </a:r>
            <a:endParaRPr sz="2000">
              <a:latin typeface="Arial"/>
              <a:ea typeface="Arial"/>
              <a:cs typeface="Arial"/>
              <a:sym typeface="Arial"/>
            </a:endParaRPr>
          </a:p>
        </p:txBody>
      </p:sp>
      <p:sp>
        <p:nvSpPr>
          <p:cNvPr id="147" name="Google Shape;147;p16"/>
          <p:cNvSpPr txBox="1"/>
          <p:nvPr>
            <p:ph idx="1" type="body"/>
          </p:nvPr>
        </p:nvSpPr>
        <p:spPr>
          <a:xfrm>
            <a:off x="914400" y="3760175"/>
            <a:ext cx="10363200" cy="28281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2000">
                <a:solidFill>
                  <a:srgbClr val="424242"/>
                </a:solidFill>
                <a:latin typeface="Arial"/>
                <a:ea typeface="Arial"/>
                <a:cs typeface="Arial"/>
                <a:sym typeface="Arial"/>
              </a:rPr>
              <a:t>2.  Predict Heart Disease using Machine Learning Algorithms</a:t>
            </a:r>
            <a:r>
              <a:rPr lang="en-US" sz="2000">
                <a:solidFill>
                  <a:srgbClr val="424242"/>
                </a:solidFill>
                <a:latin typeface="Arial"/>
                <a:ea typeface="Arial"/>
                <a:cs typeface="Arial"/>
                <a:sym typeface="Arial"/>
              </a:rPr>
              <a:t> :</a:t>
            </a:r>
            <a:endParaRPr sz="2000">
              <a:solidFill>
                <a:srgbClr val="424242"/>
              </a:solidFill>
              <a:latin typeface="Arial"/>
              <a:ea typeface="Arial"/>
              <a:cs typeface="Arial"/>
              <a:sym typeface="Arial"/>
            </a:endParaRPr>
          </a:p>
          <a:p>
            <a:pPr indent="-355600" lvl="0" marL="457200" rtl="0" algn="just">
              <a:lnSpc>
                <a:spcPct val="115000"/>
              </a:lnSpc>
              <a:spcBef>
                <a:spcPts val="1200"/>
              </a:spcBef>
              <a:spcAft>
                <a:spcPts val="0"/>
              </a:spcAft>
              <a:buClr>
                <a:srgbClr val="424242"/>
              </a:buClr>
              <a:buSzPts val="2000"/>
              <a:buFont typeface="Georgia"/>
              <a:buChar char="●"/>
            </a:pPr>
            <a:r>
              <a:rPr lang="en-US" sz="2000">
                <a:solidFill>
                  <a:srgbClr val="424242"/>
                </a:solidFill>
                <a:latin typeface="Arial"/>
                <a:ea typeface="Arial"/>
                <a:cs typeface="Arial"/>
                <a:sym typeface="Arial"/>
              </a:rPr>
              <a:t>The study explores heart disease prediction using machine learning algorithms like </a:t>
            </a:r>
            <a:r>
              <a:rPr b="1" lang="en-US" sz="2000">
                <a:solidFill>
                  <a:srgbClr val="424242"/>
                </a:solidFill>
                <a:latin typeface="Arial"/>
                <a:ea typeface="Arial"/>
                <a:cs typeface="Arial"/>
                <a:sym typeface="Arial"/>
              </a:rPr>
              <a:t>logistic regression, K Nearest Neighbours (KNN), and Random Forest. </a:t>
            </a:r>
            <a:endParaRPr b="1" sz="2000">
              <a:solidFill>
                <a:srgbClr val="424242"/>
              </a:solidFill>
              <a:latin typeface="Arial"/>
              <a:ea typeface="Arial"/>
              <a:cs typeface="Arial"/>
              <a:sym typeface="Arial"/>
            </a:endParaRPr>
          </a:p>
          <a:p>
            <a:pPr indent="-355600" lvl="0" marL="457200" rtl="0" algn="just">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It improves prediction accuracy by using medical attributes such as age, gender, and cholesterol levels. </a:t>
            </a:r>
            <a:endParaRPr sz="2000">
              <a:solidFill>
                <a:srgbClr val="424242"/>
              </a:solidFill>
              <a:latin typeface="Arial"/>
              <a:ea typeface="Arial"/>
              <a:cs typeface="Arial"/>
              <a:sym typeface="Arial"/>
            </a:endParaRPr>
          </a:p>
          <a:p>
            <a:pPr indent="-355600" lvl="0" marL="457200" rtl="0" algn="just">
              <a:lnSpc>
                <a:spcPct val="115000"/>
              </a:lnSpc>
              <a:spcBef>
                <a:spcPts val="0"/>
              </a:spcBef>
              <a:spcAft>
                <a:spcPts val="0"/>
              </a:spcAft>
              <a:buClr>
                <a:srgbClr val="424242"/>
              </a:buClr>
              <a:buSzPts val="2000"/>
              <a:buFont typeface="Arial"/>
              <a:buChar char="●"/>
            </a:pPr>
            <a:r>
              <a:rPr lang="en-US" sz="2000">
                <a:solidFill>
                  <a:srgbClr val="424242"/>
                </a:solidFill>
                <a:latin typeface="Arial"/>
                <a:ea typeface="Arial"/>
                <a:cs typeface="Arial"/>
                <a:sym typeface="Arial"/>
              </a:rPr>
              <a:t>The KNN model performed best, achieving 88.52 per cent accuracy, aiding in more efficient and cost-effective heart disease diagnosis.</a:t>
            </a:r>
            <a:endParaRPr sz="2000">
              <a:solidFill>
                <a:srgbClr val="424242"/>
              </a:solidFill>
              <a:latin typeface="Arial"/>
              <a:ea typeface="Arial"/>
              <a:cs typeface="Arial"/>
              <a:sym typeface="Arial"/>
            </a:endParaRPr>
          </a:p>
          <a:p>
            <a:pPr indent="0" lvl="0" marL="0" rtl="0" algn="just">
              <a:lnSpc>
                <a:spcPct val="115000"/>
              </a:lnSpc>
              <a:spcBef>
                <a:spcPts val="1200"/>
              </a:spcBef>
              <a:spcAft>
                <a:spcPts val="0"/>
              </a:spcAft>
              <a:buNone/>
            </a:pPr>
            <a:r>
              <a:t/>
            </a:r>
            <a:endParaRPr sz="2000">
              <a:solidFill>
                <a:srgbClr val="424242"/>
              </a:solidFill>
              <a:latin typeface="Arial"/>
              <a:ea typeface="Arial"/>
              <a:cs typeface="Arial"/>
              <a:sym typeface="Arial"/>
            </a:endParaRPr>
          </a:p>
          <a:p>
            <a:pPr indent="0" lvl="0" marL="0" rtl="0" algn="just">
              <a:spcBef>
                <a:spcPts val="1200"/>
              </a:spcBef>
              <a:spcAft>
                <a:spcPts val="0"/>
              </a:spcAft>
              <a:buNone/>
            </a:pPr>
            <a:r>
              <a:t/>
            </a:r>
            <a:endParaRPr sz="2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Analysis of the Results</a:t>
            </a:r>
            <a:endParaRPr>
              <a:latin typeface="Georgia"/>
              <a:ea typeface="Georgia"/>
              <a:cs typeface="Georgia"/>
              <a:sym typeface="Georgia"/>
            </a:endParaRPr>
          </a:p>
        </p:txBody>
      </p:sp>
      <p:sp>
        <p:nvSpPr>
          <p:cNvPr id="443" name="Google Shape;443;p52"/>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fontScale="92500" lnSpcReduction="20000"/>
          </a:bodyPr>
          <a:lstStyle/>
          <a:p>
            <a:pPr indent="0" lvl="0" marL="0" rtl="0" algn="l">
              <a:lnSpc>
                <a:spcPct val="115000"/>
              </a:lnSpc>
              <a:spcBef>
                <a:spcPts val="1200"/>
              </a:spcBef>
              <a:spcAft>
                <a:spcPts val="0"/>
              </a:spcAft>
              <a:buClr>
                <a:schemeClr val="dk1"/>
              </a:buClr>
              <a:buSzPct val="39285"/>
              <a:buFont typeface="Arial"/>
              <a:buNone/>
            </a:pPr>
            <a:r>
              <a:rPr lang="en-US"/>
              <a:t>The Perceptron model performs poorly on the "Risk" class, as shown by the classification report and confusion matrix. It achieves 64% accuracy, primarily due to perfect recall (1.00) for the "No Risk" class, but 0.00 recall and precision for "Risk." This suggests that the model fails to identify any "Risk" instances. The macro average shows poor balance, with precision (0.32) and F1-score (0.39) being low, while the weighted average reflects better performance on the dominant "No Risk" class.</a:t>
            </a:r>
            <a:endParaRPr/>
          </a:p>
          <a:p>
            <a:pPr indent="0" lvl="0" marL="0" rtl="0" algn="l">
              <a:lnSpc>
                <a:spcPct val="115000"/>
              </a:lnSpc>
              <a:spcBef>
                <a:spcPts val="1200"/>
              </a:spcBef>
              <a:spcAft>
                <a:spcPts val="0"/>
              </a:spcAft>
              <a:buClr>
                <a:schemeClr val="dk1"/>
              </a:buClr>
              <a:buSzPct val="39285"/>
              <a:buFont typeface="Arial"/>
              <a:buNone/>
            </a:pPr>
            <a:r>
              <a:rPr lang="en-US"/>
              <a:t>The confusion matrix confirms the model correctly classifies all "No Risk" instances (1125) but misses all "Risk" instances (628 false negatives). The best parameters include regularization (L1 penalty), a small learning rate, and 1000 iterations, but the model still struggles with the imbalance.</a:t>
            </a:r>
            <a:endParaRPr/>
          </a:p>
          <a:p>
            <a:pPr indent="0" lvl="0" marL="0" rtl="0" algn="l">
              <a:spcBef>
                <a:spcPts val="12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Analysis</a:t>
            </a:r>
            <a:r>
              <a:rPr lang="en-US">
                <a:latin typeface="Georgia"/>
                <a:ea typeface="Georgia"/>
                <a:cs typeface="Georgia"/>
                <a:sym typeface="Georgia"/>
              </a:rPr>
              <a:t> for the poor performance of model</a:t>
            </a:r>
            <a:endParaRPr>
              <a:latin typeface="Georgia"/>
              <a:ea typeface="Georgia"/>
              <a:cs typeface="Georgia"/>
              <a:sym typeface="Georgia"/>
            </a:endParaRPr>
          </a:p>
        </p:txBody>
      </p:sp>
      <p:sp>
        <p:nvSpPr>
          <p:cNvPr id="450" name="Google Shape;450;p53"/>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550">
                <a:solidFill>
                  <a:schemeClr val="dk1"/>
                </a:solidFill>
                <a:latin typeface="Arial"/>
                <a:ea typeface="Arial"/>
                <a:cs typeface="Arial"/>
                <a:sym typeface="Arial"/>
              </a:rPr>
              <a:t>The Perceptron’s poor performance is mainly due to </a:t>
            </a:r>
            <a:r>
              <a:rPr b="1" lang="en-US" sz="2550">
                <a:solidFill>
                  <a:schemeClr val="dk1"/>
                </a:solidFill>
                <a:latin typeface="Arial"/>
                <a:ea typeface="Arial"/>
                <a:cs typeface="Arial"/>
                <a:sym typeface="Arial"/>
              </a:rPr>
              <a:t>class imbalance</a:t>
            </a:r>
            <a:r>
              <a:rPr lang="en-US" sz="2550">
                <a:solidFill>
                  <a:schemeClr val="dk1"/>
                </a:solidFill>
                <a:latin typeface="Arial"/>
                <a:ea typeface="Arial"/>
                <a:cs typeface="Arial"/>
                <a:sym typeface="Arial"/>
              </a:rPr>
              <a:t>, where "No Risk" is overrepresented, causing the model to bias its predictions toward that class.</a:t>
            </a:r>
            <a:endParaRPr sz="2550">
              <a:solidFill>
                <a:schemeClr val="dk1"/>
              </a:solidFill>
              <a:latin typeface="Arial"/>
              <a:ea typeface="Arial"/>
              <a:cs typeface="Arial"/>
              <a:sym typeface="Arial"/>
            </a:endParaRPr>
          </a:p>
          <a:p>
            <a:pPr indent="0" lvl="0" marL="0" rtl="0" algn="l">
              <a:spcBef>
                <a:spcPts val="1000"/>
              </a:spcBef>
              <a:spcAft>
                <a:spcPts val="0"/>
              </a:spcAft>
              <a:buNone/>
            </a:pPr>
            <a:r>
              <a:t/>
            </a:r>
            <a:endParaRPr sz="2550">
              <a:solidFill>
                <a:schemeClr val="dk1"/>
              </a:solidFill>
              <a:latin typeface="Arial"/>
              <a:ea typeface="Arial"/>
              <a:cs typeface="Arial"/>
              <a:sym typeface="Arial"/>
            </a:endParaRPr>
          </a:p>
          <a:p>
            <a:pPr indent="0" lvl="0" marL="0" rtl="0" algn="l">
              <a:spcBef>
                <a:spcPts val="1000"/>
              </a:spcBef>
              <a:spcAft>
                <a:spcPts val="0"/>
              </a:spcAft>
              <a:buNone/>
            </a:pPr>
            <a:r>
              <a:rPr lang="en-US" sz="2550">
                <a:solidFill>
                  <a:schemeClr val="dk1"/>
                </a:solidFill>
                <a:latin typeface="Arial"/>
                <a:ea typeface="Arial"/>
                <a:cs typeface="Arial"/>
                <a:sym typeface="Arial"/>
              </a:rPr>
              <a:t> Additionally, the Perceptron is a </a:t>
            </a:r>
            <a:r>
              <a:rPr b="1" lang="en-US" sz="2550">
                <a:solidFill>
                  <a:schemeClr val="dk1"/>
                </a:solidFill>
                <a:latin typeface="Arial"/>
                <a:ea typeface="Arial"/>
                <a:cs typeface="Arial"/>
                <a:sym typeface="Arial"/>
              </a:rPr>
              <a:t>linear classifier</a:t>
            </a:r>
            <a:r>
              <a:rPr lang="en-US" sz="2550">
                <a:solidFill>
                  <a:schemeClr val="dk1"/>
                </a:solidFill>
                <a:latin typeface="Arial"/>
                <a:ea typeface="Arial"/>
                <a:cs typeface="Arial"/>
                <a:sym typeface="Arial"/>
              </a:rPr>
              <a:t>, struggling with </a:t>
            </a:r>
            <a:r>
              <a:rPr b="1" lang="en-US" sz="2550">
                <a:solidFill>
                  <a:schemeClr val="dk1"/>
                </a:solidFill>
                <a:latin typeface="Arial"/>
                <a:ea typeface="Arial"/>
                <a:cs typeface="Arial"/>
                <a:sym typeface="Arial"/>
              </a:rPr>
              <a:t>non-linearly separable</a:t>
            </a:r>
            <a:r>
              <a:rPr lang="en-US" sz="2550">
                <a:solidFill>
                  <a:schemeClr val="dk1"/>
                </a:solidFill>
                <a:latin typeface="Arial"/>
                <a:ea typeface="Arial"/>
                <a:cs typeface="Arial"/>
                <a:sym typeface="Arial"/>
              </a:rPr>
              <a:t> data and complex decision boundaries. The model's simplicity, with only one layer and a basic activation function, limits its ability to classify "Risk" accurately.</a:t>
            </a:r>
            <a:endParaRPr sz="255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K-means clustering</a:t>
            </a:r>
            <a:endParaRPr/>
          </a:p>
        </p:txBody>
      </p:sp>
      <p:sp>
        <p:nvSpPr>
          <p:cNvPr id="457" name="Google Shape;457;p54"/>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K-Means clustering is an unsupervised machine learning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technique used to partition a dataset into distinct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groups based on feature similarity.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In this analysis, we applied K-Means clustering to</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 group individuals based on specific features,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such as Age and BMI.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The goal was to identify distinct clusters that could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chemeClr val="dk1"/>
                </a:solidFill>
                <a:latin typeface="Arial"/>
                <a:ea typeface="Arial"/>
                <a:cs typeface="Arial"/>
                <a:sym typeface="Arial"/>
              </a:rPr>
              <a:t>reveal underlying patterns or group characteristics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Arial"/>
                <a:ea typeface="Arial"/>
                <a:cs typeface="Arial"/>
                <a:sym typeface="Arial"/>
              </a:rPr>
              <a:t>within the data.</a:t>
            </a:r>
            <a:endParaRPr sz="1800"/>
          </a:p>
        </p:txBody>
      </p:sp>
      <p:pic>
        <p:nvPicPr>
          <p:cNvPr id="458" name="Google Shape;458;p54"/>
          <p:cNvPicPr preferRelativeResize="0"/>
          <p:nvPr/>
        </p:nvPicPr>
        <p:blipFill>
          <a:blip r:embed="rId3">
            <a:alphaModFix/>
          </a:blip>
          <a:stretch>
            <a:fillRect/>
          </a:stretch>
        </p:blipFill>
        <p:spPr>
          <a:xfrm>
            <a:off x="6354050" y="2236620"/>
            <a:ext cx="4739525" cy="2384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Steps:</a:t>
            </a:r>
            <a:endParaRPr/>
          </a:p>
        </p:txBody>
      </p:sp>
      <p:sp>
        <p:nvSpPr>
          <p:cNvPr id="465" name="Google Shape;465;p55"/>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1.Feature Selection</a:t>
            </a:r>
            <a:r>
              <a:rPr lang="en-US" sz="1300">
                <a:solidFill>
                  <a:schemeClr val="dk1"/>
                </a:solidFill>
                <a:latin typeface="Arial"/>
                <a:ea typeface="Arial"/>
                <a:cs typeface="Arial"/>
                <a:sym typeface="Arial"/>
              </a:rPr>
              <a:t>: Selected Age and BMI as the primary features for clustering based on their relevance to the analysis.</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Normalized or standardized the data to ensure all features have equal weight in the clustering process.</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2.Selection of Optimal Clusters</a:t>
            </a:r>
            <a:endParaRPr b="1"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Applied K-Means Algorithm:</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Ran K-Means clustering for different values of k(from 2 to 1</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Recorded key metrics for evaluation, including inertia and silhouette scores.</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3.Evaluation Using Metrics</a:t>
            </a: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Elbow Method</a:t>
            </a:r>
            <a:r>
              <a:rPr lang="en-US" sz="1300">
                <a:solidFill>
                  <a:schemeClr val="dk1"/>
                </a:solidFill>
                <a:latin typeface="Arial"/>
                <a:ea typeface="Arial"/>
                <a:cs typeface="Arial"/>
                <a:sym typeface="Arial"/>
              </a:rPr>
              <a:t>:Plotted the inertia (within-cluster sum of squares) for each k</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Observed the point where the rate of decrease in inertia slows significantly (the "elbow").</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Silhouette Scores</a:t>
            </a: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Calculated silhouette scores for each k.</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Identified k=2 as the value with the highest silhouette score, indicating optimal separation.</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4: Clustering with Optimal k</a:t>
            </a:r>
            <a:endParaRPr b="1"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Applied K-Means with k=2</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Re-ran K-Means using the optimal number of clusters (k=2k=2k=2).</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Assigned each data point to one of the two clusters based on proximity to the cluster centroids.</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300">
                <a:solidFill>
                  <a:schemeClr val="dk1"/>
                </a:solidFill>
                <a:latin typeface="Arial"/>
                <a:ea typeface="Arial"/>
                <a:cs typeface="Arial"/>
                <a:sym typeface="Arial"/>
              </a:rPr>
              <a:t>5.Visualized the Clusters</a:t>
            </a: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Created a scatter plot with </a:t>
            </a:r>
            <a:r>
              <a:rPr b="1" lang="en-US" sz="1300">
                <a:solidFill>
                  <a:schemeClr val="dk1"/>
                </a:solidFill>
                <a:latin typeface="Arial"/>
                <a:ea typeface="Arial"/>
                <a:cs typeface="Arial"/>
                <a:sym typeface="Arial"/>
              </a:rPr>
              <a:t>Age</a:t>
            </a:r>
            <a:r>
              <a:rPr lang="en-US" sz="1300">
                <a:solidFill>
                  <a:schemeClr val="dk1"/>
                </a:solidFill>
                <a:latin typeface="Arial"/>
                <a:ea typeface="Arial"/>
                <a:cs typeface="Arial"/>
                <a:sym typeface="Arial"/>
              </a:rPr>
              <a:t> (x-axis) and </a:t>
            </a:r>
            <a:r>
              <a:rPr b="1" lang="en-US" sz="1300">
                <a:solidFill>
                  <a:schemeClr val="dk1"/>
                </a:solidFill>
                <a:latin typeface="Arial"/>
                <a:ea typeface="Arial"/>
                <a:cs typeface="Arial"/>
                <a:sym typeface="Arial"/>
              </a:rPr>
              <a:t>BMI</a:t>
            </a:r>
            <a:r>
              <a:rPr lang="en-US" sz="1300">
                <a:solidFill>
                  <a:schemeClr val="dk1"/>
                </a:solidFill>
                <a:latin typeface="Arial"/>
                <a:ea typeface="Arial"/>
                <a:cs typeface="Arial"/>
                <a:sym typeface="Arial"/>
              </a:rPr>
              <a:t> (y-axis).</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Colored points based on cluster assignments (Cluster 0 and Cluster 1) to observe the separation visually.</a:t>
            </a:r>
            <a:endParaRPr sz="1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a:t>
            </a:r>
            <a:endParaRPr/>
          </a:p>
        </p:txBody>
      </p:sp>
      <p:sp>
        <p:nvSpPr>
          <p:cNvPr id="472" name="Google Shape;472;p56"/>
          <p:cNvSpPr txBox="1"/>
          <p:nvPr>
            <p:ph idx="1" type="body"/>
          </p:nvPr>
        </p:nvSpPr>
        <p:spPr>
          <a:xfrm>
            <a:off x="914401" y="1196975"/>
            <a:ext cx="5097900" cy="4983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Best Cluster (highest silhouette score): Cluster 0</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Cluster Characteristics (mean values for key features):</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BMI                            28.766395</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Sedentary Hours Per Day         5.957520</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Exercise Hours Per Week        10.088203</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Income                     153745.073294</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Triglycerides                 419.684920</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Cholesterol                   257.486380</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Systolic                      112.562482</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Age                            53.270430</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Heart Rate                     74.899747</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Diastolic                      84.438079</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dtype: float64</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Top data points in the best cluster:</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   Age  Sex  Cholesterol  Heart Rate  Diabetes  Family History  Smoking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0   21    1          250          78         1               0        1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1   41    1          172          83         1               1        1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2   45    1          158          84         1               1        1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4   68    0          373          55         1               1        1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5   29    0          201          86         0               0        0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t/>
            </a:r>
            <a:endParaRPr sz="8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t/>
            </a:r>
            <a:endParaRPr sz="800"/>
          </a:p>
        </p:txBody>
      </p:sp>
      <p:sp>
        <p:nvSpPr>
          <p:cNvPr id="473" name="Google Shape;473;p56"/>
          <p:cNvSpPr txBox="1"/>
          <p:nvPr/>
        </p:nvSpPr>
        <p:spPr>
          <a:xfrm>
            <a:off x="6309350" y="1411200"/>
            <a:ext cx="5585400" cy="4906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   Obesity  Alcohol Consumption  Exercise Hours Per Week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0        0                    1                 2.392506  ...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1        1                    0                 9.494553  ...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2        0                    1                 6.292732  ...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4        1                    1                 9.130029  ...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5        1                    1                 3.973168  ...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   Sedentary Hours Per Day  Income        BMI  Triglycerides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0                11.451720  273208  23.575795            176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1                 9.373237  103732  25.773309            251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2                 0.025076  268700  35.708303            669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4                 5.502847   47821  25.215830             48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5                10.965517  138186  33.787685            785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   Physical Activity Days Per Week  Sleep Hours Per Day  Heart Attack Risk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0                                2                    5                  0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1                                2                    8                  0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2                                0                   10                  0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4                                1                    6                  1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rPr lang="en-US" sz="800">
                <a:solidFill>
                  <a:srgbClr val="E3E3E3"/>
                </a:solidFill>
                <a:highlight>
                  <a:srgbClr val="383838"/>
                </a:highlight>
                <a:latin typeface="Courier New"/>
                <a:ea typeface="Courier New"/>
                <a:cs typeface="Courier New"/>
                <a:sym typeface="Courier New"/>
              </a:rPr>
              <a:t>5                                0                   10                  0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Clr>
                <a:schemeClr val="dk1"/>
              </a:buClr>
              <a:buSzPts val="1100"/>
              <a:buFont typeface="Arial"/>
              <a:buNone/>
            </a:pPr>
            <a:r>
              <a:t/>
            </a:r>
            <a:endParaRPr sz="800">
              <a:solidFill>
                <a:srgbClr val="E3E3E3"/>
              </a:solidFill>
              <a:highlight>
                <a:srgbClr val="383838"/>
              </a:highlight>
              <a:latin typeface="Courier New"/>
              <a:ea typeface="Courier New"/>
              <a:cs typeface="Courier New"/>
              <a:sym typeface="Courier New"/>
            </a:endParaRPr>
          </a:p>
          <a:p>
            <a:pPr indent="0" lvl="0" marL="0" rtl="0" algn="l">
              <a:lnSpc>
                <a:spcPct val="90000"/>
              </a:lnSpc>
              <a:spcBef>
                <a:spcPts val="1000"/>
              </a:spcBef>
              <a:spcAft>
                <a:spcPts val="0"/>
              </a:spcAft>
              <a:buNone/>
            </a:pPr>
            <a:r>
              <a:rPr lang="en-US" sz="800">
                <a:solidFill>
                  <a:srgbClr val="E3E3E3"/>
                </a:solidFill>
                <a:highlight>
                  <a:srgbClr val="383838"/>
                </a:highlight>
                <a:latin typeface="Courier New"/>
                <a:ea typeface="Courier New"/>
                <a:cs typeface="Courier New"/>
                <a:sym typeface="Courier New"/>
              </a:rPr>
              <a:t> </a:t>
            </a:r>
            <a:endParaRPr sz="2800">
              <a:solidFill>
                <a:srgbClr val="3F3F3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a:t>
            </a:r>
            <a:endParaRPr/>
          </a:p>
        </p:txBody>
      </p:sp>
      <p:sp>
        <p:nvSpPr>
          <p:cNvPr id="480" name="Google Shape;480;p57"/>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  Systolic  Diastolic  Cluster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0       109         76        0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1       134        106        0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2       116         75        0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4       101         73        0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5       134         60        0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[5 rows x 24 columns]</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None/>
            </a:pPr>
            <a:r>
              <a:rPr lang="en-US" sz="1200">
                <a:solidFill>
                  <a:srgbClr val="E3E3E3"/>
                </a:solidFill>
                <a:highlight>
                  <a:srgbClr val="383838"/>
                </a:highlight>
                <a:latin typeface="Courier New"/>
                <a:ea typeface="Courier New"/>
                <a:cs typeface="Courier New"/>
                <a:sym typeface="Courier New"/>
              </a:rPr>
              <a:t>Clusters with silhouette scores above</a:t>
            </a:r>
            <a:endParaRPr sz="1200">
              <a:solidFill>
                <a:srgbClr val="E3E3E3"/>
              </a:solidFill>
              <a:highlight>
                <a:srgbClr val="383838"/>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1200">
                <a:solidFill>
                  <a:srgbClr val="E3E3E3"/>
                </a:solidFill>
                <a:highlight>
                  <a:srgbClr val="383838"/>
                </a:highlight>
                <a:latin typeface="Courier New"/>
                <a:ea typeface="Courier New"/>
                <a:cs typeface="Courier New"/>
                <a:sym typeface="Courier New"/>
              </a:rPr>
              <a:t> 0.5:</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spcBef>
                <a:spcPts val="1000"/>
              </a:spcBef>
              <a:spcAft>
                <a:spcPts val="0"/>
              </a:spcAft>
              <a:buNone/>
            </a:pPr>
            <a:r>
              <a:t/>
            </a:r>
            <a:endParaRPr sz="1200"/>
          </a:p>
        </p:txBody>
      </p:sp>
      <p:pic>
        <p:nvPicPr>
          <p:cNvPr id="481" name="Google Shape;481;p57"/>
          <p:cNvPicPr preferRelativeResize="0"/>
          <p:nvPr/>
        </p:nvPicPr>
        <p:blipFill>
          <a:blip r:embed="rId3">
            <a:alphaModFix/>
          </a:blip>
          <a:stretch>
            <a:fillRect/>
          </a:stretch>
        </p:blipFill>
        <p:spPr>
          <a:xfrm>
            <a:off x="5042975" y="1077925"/>
            <a:ext cx="6323525" cy="3092475"/>
          </a:xfrm>
          <a:prstGeom prst="rect">
            <a:avLst/>
          </a:prstGeom>
          <a:noFill/>
          <a:ln>
            <a:noFill/>
          </a:ln>
        </p:spPr>
      </p:pic>
      <p:pic>
        <p:nvPicPr>
          <p:cNvPr id="482" name="Google Shape;482;p57"/>
          <p:cNvPicPr preferRelativeResize="0"/>
          <p:nvPr/>
        </p:nvPicPr>
        <p:blipFill>
          <a:blip r:embed="rId4">
            <a:alphaModFix/>
          </a:blip>
          <a:stretch>
            <a:fillRect/>
          </a:stretch>
        </p:blipFill>
        <p:spPr>
          <a:xfrm>
            <a:off x="5965425" y="4170399"/>
            <a:ext cx="4754600" cy="2687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analysis:</a:t>
            </a:r>
            <a:endParaRPr/>
          </a:p>
        </p:txBody>
      </p:sp>
      <p:sp>
        <p:nvSpPr>
          <p:cNvPr id="489" name="Google Shape;489;p58"/>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latin typeface="Arial"/>
                <a:ea typeface="Arial"/>
                <a:cs typeface="Arial"/>
                <a:sym typeface="Arial"/>
              </a:rPr>
              <a:t> </a:t>
            </a:r>
            <a:r>
              <a:rPr b="1" lang="en-US" sz="1500">
                <a:solidFill>
                  <a:schemeClr val="dk1"/>
                </a:solidFill>
                <a:latin typeface="Arial"/>
                <a:ea typeface="Arial"/>
                <a:cs typeface="Arial"/>
                <a:sym typeface="Arial"/>
              </a:rPr>
              <a:t>Interpretation of K-Means Clustering Results</a:t>
            </a:r>
            <a:endParaRPr b="1"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Arial"/>
                <a:ea typeface="Arial"/>
                <a:cs typeface="Arial"/>
                <a:sym typeface="Arial"/>
              </a:rPr>
              <a:t>Cluster Distribution</a:t>
            </a:r>
            <a:r>
              <a:rPr lang="en-US" sz="1500">
                <a:solidFill>
                  <a:schemeClr val="dk1"/>
                </a:solidFill>
                <a:latin typeface="Arial"/>
                <a:ea typeface="Arial"/>
                <a:cs typeface="Arial"/>
                <a:sym typeface="Arial"/>
              </a:rPr>
              <a:t>: The clustering resulted in two distinct groups (Cluster 0 and Cluster 1), based on the optimal value of k=2k = 2. These clusters can represent different segments of the population based on the features you used for clustering (e.g., BMI, Age).</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Arial"/>
                <a:ea typeface="Arial"/>
                <a:cs typeface="Arial"/>
                <a:sym typeface="Arial"/>
              </a:rPr>
              <a:t>Cluster 0</a:t>
            </a:r>
            <a:r>
              <a:rPr lang="en-US" sz="1500">
                <a:solidFill>
                  <a:schemeClr val="dk1"/>
                </a:solidFill>
                <a:latin typeface="Arial"/>
                <a:ea typeface="Arial"/>
                <a:cs typeface="Arial"/>
                <a:sym typeface="Arial"/>
              </a:rPr>
              <a:t>: This cluster includes individuals with relatively lower BMI values, which may represent a healthier or younger group in terms of the features such as age, cholesterol, and heart rate.</a:t>
            </a:r>
            <a:br>
              <a:rPr lang="en-US" sz="1500">
                <a:solidFill>
                  <a:schemeClr val="dk1"/>
                </a:solidFill>
                <a:latin typeface="Arial"/>
                <a:ea typeface="Arial"/>
                <a:cs typeface="Arial"/>
                <a:sym typeface="Arial"/>
              </a:rPr>
            </a:br>
            <a:r>
              <a:rPr b="1" lang="en-US" sz="1500">
                <a:solidFill>
                  <a:schemeClr val="dk1"/>
                </a:solidFill>
                <a:latin typeface="Arial"/>
                <a:ea typeface="Arial"/>
                <a:cs typeface="Arial"/>
                <a:sym typeface="Arial"/>
              </a:rPr>
              <a:t>Cluster 1</a:t>
            </a:r>
            <a:r>
              <a:rPr lang="en-US" sz="1500">
                <a:solidFill>
                  <a:schemeClr val="dk1"/>
                </a:solidFill>
                <a:latin typeface="Arial"/>
                <a:ea typeface="Arial"/>
                <a:cs typeface="Arial"/>
                <a:sym typeface="Arial"/>
              </a:rPr>
              <a:t>: This cluster likely represents individuals with higher BMI values, possibly indicating a group at higher risk for health conditions like obesity, heart disease, or diabetes.</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Arial"/>
                <a:ea typeface="Arial"/>
                <a:cs typeface="Arial"/>
                <a:sym typeface="Arial"/>
              </a:rPr>
              <a:t>Inertia &amp; Silhouette Scores</a:t>
            </a:r>
            <a:r>
              <a:rPr lang="en-US" sz="1500">
                <a:solidFill>
                  <a:schemeClr val="dk1"/>
                </a:solidFill>
                <a:latin typeface="Arial"/>
                <a:ea typeface="Arial"/>
                <a:cs typeface="Arial"/>
                <a:sym typeface="Arial"/>
              </a:rPr>
              <a:t>: The Elbow Method shows a clear decrease in inertia, suggesting that two clusters offer a reasonable balance between compactness and simplicity. The silhouette score provides good validation for this clustering, as it increases with higher kk, but the sharp increase at k=2k = 2 suggests that the optimal number of clusters is two.</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Arial"/>
                <a:ea typeface="Arial"/>
                <a:cs typeface="Arial"/>
                <a:sym typeface="Arial"/>
              </a:rPr>
              <a:t>Cluster Characteristics</a:t>
            </a:r>
            <a:r>
              <a:rPr lang="en-US" sz="1500">
                <a:solidFill>
                  <a:schemeClr val="dk1"/>
                </a:solidFill>
                <a:latin typeface="Arial"/>
                <a:ea typeface="Arial"/>
                <a:cs typeface="Arial"/>
                <a:sym typeface="Arial"/>
              </a:rPr>
              <a:t>: By analyzing the mean values of key features for the clusters (e.g., BMI, Cholesterol, Age, etc.), you can identify which variables most differentiate these groups.</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Arial"/>
                <a:ea typeface="Arial"/>
                <a:cs typeface="Arial"/>
                <a:sym typeface="Arial"/>
              </a:rPr>
              <a:t>Conclusion: </a:t>
            </a:r>
            <a:r>
              <a:rPr lang="en-US" sz="1500">
                <a:solidFill>
                  <a:schemeClr val="dk1"/>
                </a:solidFill>
                <a:latin typeface="Arial"/>
                <a:ea typeface="Arial"/>
                <a:cs typeface="Arial"/>
                <a:sym typeface="Arial"/>
              </a:rPr>
              <a:t>This clustering analysis helps segment the dataset into two meaningful groups, providing insights into the different characteristics or risk profiles in the population. Further analysis could explore how these clusters correlate with other variables like heart attack risk, or how they can be used in targeted interventions.</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K-Nearest Neighbors(KNN)</a:t>
            </a:r>
            <a:endParaRPr>
              <a:latin typeface="Georgia"/>
              <a:ea typeface="Georgia"/>
              <a:cs typeface="Georgia"/>
              <a:sym typeface="Georgia"/>
            </a:endParaRPr>
          </a:p>
        </p:txBody>
      </p:sp>
      <p:sp>
        <p:nvSpPr>
          <p:cNvPr id="496" name="Google Shape;496;p59"/>
          <p:cNvSpPr txBox="1"/>
          <p:nvPr>
            <p:ph idx="1" type="body"/>
          </p:nvPr>
        </p:nvSpPr>
        <p:spPr>
          <a:xfrm>
            <a:off x="914400" y="1196975"/>
            <a:ext cx="62523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Arial"/>
                <a:ea typeface="Arial"/>
                <a:cs typeface="Arial"/>
                <a:sym typeface="Arial"/>
              </a:rPr>
              <a:t>K-Nearest Neighbors (KNN) is a supervised machine learning algorithm used for classification and regression tasks. In this analysis, we applied KNN to predict heart attack risk based on various health-related features, such as BMI, Age, Cholesterol, and Heart Rate. The goal was to classify individuals into two categories: those at risk of heart attack and those not at risk, based on the similarity of their feature values to others in the dataset. By utilizing the proximity of data points in feature space, KNN identifies patterns and makes predictions, providing a straightforward yet effective method for risk prediction in healthcare.</a:t>
            </a:r>
            <a:endParaRPr sz="2000"/>
          </a:p>
        </p:txBody>
      </p:sp>
      <p:pic>
        <p:nvPicPr>
          <p:cNvPr id="497" name="Google Shape;497;p59"/>
          <p:cNvPicPr preferRelativeResize="0"/>
          <p:nvPr/>
        </p:nvPicPr>
        <p:blipFill>
          <a:blip r:embed="rId3">
            <a:alphaModFix/>
          </a:blip>
          <a:stretch>
            <a:fillRect/>
          </a:stretch>
        </p:blipFill>
        <p:spPr>
          <a:xfrm>
            <a:off x="7222038" y="1888788"/>
            <a:ext cx="4657725" cy="3438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0"/>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Steps in KNN</a:t>
            </a:r>
            <a:endParaRPr>
              <a:latin typeface="Georgia"/>
              <a:ea typeface="Georgia"/>
              <a:cs typeface="Georgia"/>
              <a:sym typeface="Georgia"/>
            </a:endParaRPr>
          </a:p>
        </p:txBody>
      </p:sp>
      <p:sp>
        <p:nvSpPr>
          <p:cNvPr id="504" name="Google Shape;504;p60"/>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The steps followed in a KNN are:</a:t>
            </a:r>
            <a:endParaRPr b="1"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1. Feature Selection and Preprocessing</a:t>
            </a:r>
            <a:endParaRPr b="1" sz="1100">
              <a:solidFill>
                <a:schemeClr val="dk1"/>
              </a:solidFill>
              <a:latin typeface="Arial"/>
              <a:ea typeface="Arial"/>
              <a:cs typeface="Arial"/>
              <a:sym typeface="Arial"/>
            </a:endParaRPr>
          </a:p>
          <a:p>
            <a:pPr indent="0" lvl="0" marL="0" rtl="0" algn="l">
              <a:lnSpc>
                <a:spcPct val="100000"/>
              </a:lnSpc>
              <a:spcBef>
                <a:spcPts val="200"/>
              </a:spcBef>
              <a:spcAft>
                <a:spcPts val="0"/>
              </a:spcAft>
              <a:buClr>
                <a:schemeClr val="dk1"/>
              </a:buClr>
              <a:buSzPts val="1100"/>
              <a:buFont typeface="Arial"/>
              <a:buNone/>
            </a:pPr>
            <a:r>
              <a:rPr lang="en-US" sz="1100">
                <a:solidFill>
                  <a:schemeClr val="dk1"/>
                </a:solidFill>
                <a:latin typeface="Arial"/>
                <a:ea typeface="Arial"/>
                <a:cs typeface="Arial"/>
                <a:sym typeface="Arial"/>
              </a:rPr>
              <a:t>Selected 10 key features relevant to heart attack risk, refined using mutual information. Normalized features using MinMaxScaler for consistent scaling. Generated interaction terms with polynomial features (degree=2) to capture nonlinear relationships.</a:t>
            </a:r>
            <a:endParaRPr sz="1100">
              <a:solidFill>
                <a:schemeClr val="dk1"/>
              </a:solidFill>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2. Data Balancing</a:t>
            </a:r>
            <a:endParaRPr b="1" sz="1100">
              <a:solidFill>
                <a:schemeClr val="dk1"/>
              </a:solidFill>
              <a:latin typeface="Arial"/>
              <a:ea typeface="Arial"/>
              <a:cs typeface="Arial"/>
              <a:sym typeface="Arial"/>
            </a:endParaRPr>
          </a:p>
          <a:p>
            <a:pPr indent="0" lvl="0" marL="0" rtl="0" algn="l">
              <a:lnSpc>
                <a:spcPct val="100000"/>
              </a:lnSpc>
              <a:spcBef>
                <a:spcPts val="200"/>
              </a:spcBef>
              <a:spcAft>
                <a:spcPts val="0"/>
              </a:spcAft>
              <a:buClr>
                <a:schemeClr val="dk1"/>
              </a:buClr>
              <a:buSzPts val="1100"/>
              <a:buFont typeface="Arial"/>
              <a:buNone/>
            </a:pPr>
            <a:r>
              <a:rPr lang="en-US" sz="1100">
                <a:solidFill>
                  <a:schemeClr val="dk1"/>
                </a:solidFill>
                <a:latin typeface="Arial"/>
                <a:ea typeface="Arial"/>
                <a:cs typeface="Arial"/>
                <a:sym typeface="Arial"/>
              </a:rPr>
              <a:t>Addressed class imbalance with SMOTEENN, combining oversampling (SMOTE) and noise reduction (ENN) to create a balanced dataset.</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3. Splitting the Data</a:t>
            </a:r>
            <a:endParaRPr b="1" sz="1100">
              <a:solidFill>
                <a:schemeClr val="dk1"/>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100">
                <a:solidFill>
                  <a:schemeClr val="dk1"/>
                </a:solidFill>
                <a:latin typeface="Arial"/>
                <a:ea typeface="Arial"/>
                <a:cs typeface="Arial"/>
                <a:sym typeface="Arial"/>
              </a:rPr>
              <a:t>Split the balanced data into training (80%) and testing (20%) sets with class stratification.</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4. Hyperparameter Tuning</a:t>
            </a:r>
            <a:endParaRPr b="1" sz="1100">
              <a:solidFill>
                <a:schemeClr val="dk1"/>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100">
                <a:solidFill>
                  <a:schemeClr val="dk1"/>
                </a:solidFill>
                <a:latin typeface="Arial"/>
                <a:ea typeface="Arial"/>
                <a:cs typeface="Arial"/>
                <a:sym typeface="Arial"/>
              </a:rPr>
              <a:t>Used GridSearchCV with 5-fold cross-validation to optimize:</a:t>
            </a:r>
            <a:endParaRPr sz="1100">
              <a:solidFill>
                <a:schemeClr val="dk1"/>
              </a:solidFill>
              <a:latin typeface="Arial"/>
              <a:ea typeface="Arial"/>
              <a:cs typeface="Arial"/>
              <a:sym typeface="Arial"/>
            </a:endParaRPr>
          </a:p>
          <a:p>
            <a:pPr indent="-298450" lvl="1" marL="914400" rtl="0" algn="l">
              <a:lnSpc>
                <a:spcPct val="115000"/>
              </a:lnSpc>
              <a:spcBef>
                <a:spcPts val="1200"/>
              </a:spcBef>
              <a:spcAft>
                <a:spcPts val="0"/>
              </a:spcAft>
              <a:buClr>
                <a:schemeClr val="dk1"/>
              </a:buClr>
              <a:buSzPts val="1100"/>
              <a:buFont typeface="Arial"/>
              <a:buChar char="○"/>
            </a:pPr>
            <a:r>
              <a:rPr b="1" lang="en-US" sz="1100">
                <a:solidFill>
                  <a:schemeClr val="dk1"/>
                </a:solidFill>
                <a:latin typeface="Roboto Mono"/>
                <a:ea typeface="Roboto Mono"/>
                <a:cs typeface="Roboto Mono"/>
                <a:sym typeface="Roboto Mono"/>
              </a:rPr>
              <a:t>n_neighbors</a:t>
            </a:r>
            <a:r>
              <a:rPr lang="en-US" sz="1100">
                <a:solidFill>
                  <a:schemeClr val="dk1"/>
                </a:solidFill>
                <a:latin typeface="Arial"/>
                <a:ea typeface="Arial"/>
                <a:cs typeface="Arial"/>
                <a:sym typeface="Arial"/>
              </a:rPr>
              <a:t> (1–30)</a:t>
            </a:r>
            <a:endParaRPr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US" sz="1100">
                <a:solidFill>
                  <a:schemeClr val="dk1"/>
                </a:solidFill>
                <a:latin typeface="Roboto Mono"/>
                <a:ea typeface="Roboto Mono"/>
                <a:cs typeface="Roboto Mono"/>
                <a:sym typeface="Roboto Mono"/>
              </a:rPr>
              <a:t>weights</a:t>
            </a:r>
            <a:r>
              <a:rPr b="1" lang="en-US" sz="1100">
                <a:solidFill>
                  <a:schemeClr val="dk1"/>
                </a:solidFill>
                <a:latin typeface="Arial"/>
                <a:ea typeface="Arial"/>
                <a:cs typeface="Arial"/>
                <a:sym typeface="Arial"/>
              </a:rPr>
              <a:t> </a:t>
            </a:r>
            <a:r>
              <a:rPr lang="en-US" sz="1100">
                <a:solidFill>
                  <a:schemeClr val="dk1"/>
                </a:solidFill>
                <a:latin typeface="Arial"/>
                <a:ea typeface="Arial"/>
                <a:cs typeface="Arial"/>
                <a:sym typeface="Arial"/>
              </a:rPr>
              <a:t>(uniform/distance-based)</a:t>
            </a:r>
            <a:endParaRPr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US" sz="1100">
                <a:solidFill>
                  <a:schemeClr val="dk1"/>
                </a:solidFill>
                <a:latin typeface="Roboto Mono"/>
                <a:ea typeface="Roboto Mono"/>
                <a:cs typeface="Roboto Mono"/>
                <a:sym typeface="Roboto Mono"/>
              </a:rPr>
              <a:t>metric</a:t>
            </a:r>
            <a:r>
              <a:rPr b="1" lang="en-US" sz="1100">
                <a:solidFill>
                  <a:schemeClr val="dk1"/>
                </a:solidFill>
                <a:latin typeface="Arial"/>
                <a:ea typeface="Arial"/>
                <a:cs typeface="Arial"/>
                <a:sym typeface="Arial"/>
              </a:rPr>
              <a:t> </a:t>
            </a:r>
            <a:r>
              <a:rPr lang="en-US" sz="1100">
                <a:solidFill>
                  <a:schemeClr val="dk1"/>
                </a:solidFill>
                <a:latin typeface="Arial"/>
                <a:ea typeface="Arial"/>
                <a:cs typeface="Arial"/>
                <a:sym typeface="Arial"/>
              </a:rPr>
              <a:t>(Euclidean, Manhattan, Minkowski)</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Optimal Parameters:</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latin typeface="Roboto Mono"/>
                <a:ea typeface="Roboto Mono"/>
                <a:cs typeface="Roboto Mono"/>
                <a:sym typeface="Roboto Mono"/>
              </a:rPr>
              <a:t>n_neighbors</a:t>
            </a:r>
            <a:r>
              <a:rPr lang="en-US" sz="1100">
                <a:solidFill>
                  <a:schemeClr val="dk1"/>
                </a:solidFill>
                <a:latin typeface="Arial"/>
                <a:ea typeface="Arial"/>
                <a:cs typeface="Arial"/>
                <a:sym typeface="Arial"/>
              </a:rPr>
              <a:t>: 9, </a:t>
            </a:r>
            <a:r>
              <a:rPr b="1" lang="en-US" sz="1100">
                <a:solidFill>
                  <a:schemeClr val="dk1"/>
                </a:solidFill>
                <a:latin typeface="Roboto Mono"/>
                <a:ea typeface="Roboto Mono"/>
                <a:cs typeface="Roboto Mono"/>
                <a:sym typeface="Roboto Mono"/>
              </a:rPr>
              <a:t>metric</a:t>
            </a:r>
            <a:r>
              <a:rPr lang="en-US" sz="1100">
                <a:solidFill>
                  <a:schemeClr val="dk1"/>
                </a:solidFill>
                <a:latin typeface="Arial"/>
                <a:ea typeface="Arial"/>
                <a:cs typeface="Arial"/>
                <a:sym typeface="Arial"/>
              </a:rPr>
              <a:t>: Manhattan, </a:t>
            </a:r>
            <a:r>
              <a:rPr b="1" lang="en-US" sz="1100">
                <a:solidFill>
                  <a:schemeClr val="dk1"/>
                </a:solidFill>
                <a:latin typeface="Roboto Mono"/>
                <a:ea typeface="Roboto Mono"/>
                <a:cs typeface="Roboto Mono"/>
                <a:sym typeface="Roboto Mono"/>
              </a:rPr>
              <a:t>weights</a:t>
            </a:r>
            <a:r>
              <a:rPr lang="en-US" sz="1100">
                <a:solidFill>
                  <a:schemeClr val="dk1"/>
                </a:solidFill>
                <a:latin typeface="Arial"/>
                <a:ea typeface="Arial"/>
                <a:cs typeface="Arial"/>
                <a:sym typeface="Arial"/>
              </a:rPr>
              <a:t>: Distance-based.</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5. Model Training and Evaluation</a:t>
            </a:r>
            <a:endParaRPr b="1" sz="1100">
              <a:solidFill>
                <a:schemeClr val="dk1"/>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100">
                <a:solidFill>
                  <a:schemeClr val="dk1"/>
                </a:solidFill>
                <a:latin typeface="Arial"/>
                <a:ea typeface="Arial"/>
                <a:cs typeface="Arial"/>
                <a:sym typeface="Arial"/>
              </a:rPr>
              <a:t>Trained KNN with the best parameters.</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Predicted heart attack risk and evaluated performance using accuracy, confusion matrix, and classification report.</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b="1" sz="16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Limitations of KNN</a:t>
            </a:r>
            <a:endParaRPr>
              <a:latin typeface="Georgia"/>
              <a:ea typeface="Georgia"/>
              <a:cs typeface="Georgia"/>
              <a:sym typeface="Georgia"/>
            </a:endParaRPr>
          </a:p>
        </p:txBody>
      </p:sp>
      <p:sp>
        <p:nvSpPr>
          <p:cNvPr id="511" name="Google Shape;511;p61"/>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Dependence on Distance Metrics</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US" sz="2000">
                <a:solidFill>
                  <a:schemeClr val="dk1"/>
                </a:solidFill>
                <a:latin typeface="Arial"/>
                <a:ea typeface="Arial"/>
                <a:cs typeface="Arial"/>
                <a:sym typeface="Arial"/>
              </a:rPr>
              <a:t>Performance is sensitive to the chosen distance metric.</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High Computational Cost</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US" sz="2000">
                <a:solidFill>
                  <a:schemeClr val="dk1"/>
                </a:solidFill>
                <a:latin typeface="Arial"/>
                <a:ea typeface="Arial"/>
                <a:cs typeface="Arial"/>
                <a:sym typeface="Arial"/>
              </a:rPr>
              <a:t>The need to compute distances for all training samples during prediction can be computationally expensive for large datasets.</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b="1"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Imbalanced Data</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US" sz="2000">
                <a:solidFill>
                  <a:schemeClr val="dk1"/>
                </a:solidFill>
                <a:latin typeface="Arial"/>
                <a:ea typeface="Arial"/>
                <a:cs typeface="Arial"/>
                <a:sym typeface="Arial"/>
              </a:rPr>
              <a:t>Although addressed using SMOTEENN, KNN can still be sensitive to outliers and overlapping classes.</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b="1" sz="2000">
              <a:solidFill>
                <a:schemeClr val="dk1"/>
              </a:solidFill>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Feature Scaling</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US" sz="2000">
                <a:solidFill>
                  <a:schemeClr val="dk1"/>
                </a:solidFill>
                <a:latin typeface="Arial"/>
                <a:ea typeface="Arial"/>
                <a:cs typeface="Arial"/>
                <a:sym typeface="Arial"/>
              </a:rPr>
              <a:t>KNN heavily relies on normalized data for fair distance comparisons.</a:t>
            </a:r>
            <a:endParaRPr b="1" sz="20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Dataset Description</a:t>
            </a:r>
            <a:endParaRPr/>
          </a:p>
        </p:txBody>
      </p:sp>
      <p:sp>
        <p:nvSpPr>
          <p:cNvPr id="154" name="Google Shape;154;p17"/>
          <p:cNvSpPr txBox="1"/>
          <p:nvPr>
            <p:ph idx="1" type="body"/>
          </p:nvPr>
        </p:nvSpPr>
        <p:spPr>
          <a:xfrm>
            <a:off x="914400" y="1349375"/>
            <a:ext cx="10363200" cy="550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1.  The dataset contains comprehensive medical, demographic, and lifestyle information from patients aimed at predicting the risk of a heart attack.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2.  </a:t>
            </a:r>
            <a:r>
              <a:rPr lang="en-US" sz="2000" u="sng">
                <a:latin typeface="Arial"/>
                <a:ea typeface="Arial"/>
                <a:cs typeface="Arial"/>
                <a:sym typeface="Arial"/>
              </a:rPr>
              <a:t>Size and Structure:</a:t>
            </a:r>
            <a:r>
              <a:rPr lang="en-US" sz="2000">
                <a:latin typeface="Arial"/>
                <a:ea typeface="Arial"/>
                <a:cs typeface="Arial"/>
                <a:sym typeface="Arial"/>
              </a:rPr>
              <a:t> The dataset has a total of 8,700 data samples where each row represents a patient, and has the following key columns:</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Medical Features</a:t>
            </a:r>
            <a:r>
              <a:rPr lang="en-US" sz="2000">
                <a:latin typeface="Arial"/>
                <a:ea typeface="Arial"/>
                <a:cs typeface="Arial"/>
                <a:sym typeface="Arial"/>
              </a:rPr>
              <a:t>: Attributes like Age, Cholesterol, Blood Pressure, Heart Rate, BMI, Triglycerides, and Diabetes.</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Lifestyle Variables:</a:t>
            </a:r>
            <a:r>
              <a:rPr lang="en-US" sz="2000">
                <a:latin typeface="Arial"/>
                <a:ea typeface="Arial"/>
                <a:cs typeface="Arial"/>
                <a:sym typeface="Arial"/>
              </a:rPr>
              <a:t> Features such as Smoking, Alcohol Consumption, Exercise Hours Per Week, Physical Activity Days Per Week, Diet (categorized as Healthy, Average, Unhealthy), Stress Level, Sedentary Hours Per Day, and Sleep Hours Per Day. These provide insight into the patient's daily habits and overall health. </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a:t>
            </a:r>
            <a:r>
              <a:rPr lang="en-US" sz="2000" u="sng">
                <a:latin typeface="Arial"/>
                <a:ea typeface="Arial"/>
                <a:cs typeface="Arial"/>
                <a:sym typeface="Arial"/>
              </a:rPr>
              <a:t>Demographic Features:</a:t>
            </a:r>
            <a:r>
              <a:rPr lang="en-US" sz="2000">
                <a:latin typeface="Arial"/>
                <a:ea typeface="Arial"/>
                <a:cs typeface="Arial"/>
                <a:sym typeface="Arial"/>
              </a:rPr>
              <a:t> Information about Sex, Income, Country, Continent, and Hemisphere. These help identify geographic and socioeconomic factors in heart health.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Target Variable:</a:t>
            </a:r>
            <a:r>
              <a:rPr lang="en-US" sz="2000">
                <a:latin typeface="Arial"/>
                <a:ea typeface="Arial"/>
                <a:cs typeface="Arial"/>
                <a:sym typeface="Arial"/>
              </a:rPr>
              <a:t> Heart Attack Risk is a binary label (1 for at risk, 0 for not at risk), which represents the likelihood of a heart attack for each patient.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2"/>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Results</a:t>
            </a:r>
            <a:endParaRPr>
              <a:latin typeface="Georgia"/>
              <a:ea typeface="Georgia"/>
              <a:cs typeface="Georgia"/>
              <a:sym typeface="Georgia"/>
            </a:endParaRPr>
          </a:p>
        </p:txBody>
      </p:sp>
      <p:sp>
        <p:nvSpPr>
          <p:cNvPr id="518" name="Google Shape;518;p62"/>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ct val="39285"/>
              <a:buFont typeface="Arial"/>
              <a:buNone/>
            </a:pPr>
            <a:r>
              <a:rPr lang="en-US"/>
              <a:t>Best Parameters: {'metric': 'euclidean', 'n_neighbors': 1, 'weights': 'uniform'}</a:t>
            </a:r>
            <a:endParaRPr/>
          </a:p>
          <a:p>
            <a:pPr indent="0" lvl="0" marL="0" rtl="0" algn="l">
              <a:lnSpc>
                <a:spcPct val="115000"/>
              </a:lnSpc>
              <a:spcBef>
                <a:spcPts val="1200"/>
              </a:spcBef>
              <a:spcAft>
                <a:spcPts val="0"/>
              </a:spcAft>
              <a:buClr>
                <a:schemeClr val="dk1"/>
              </a:buClr>
              <a:buSzPct val="39285"/>
              <a:buFont typeface="Arial"/>
              <a:buNone/>
            </a:pPr>
            <a:r>
              <a:rPr lang="en-US"/>
              <a:t>Accuracy: 0.9721577726218097</a:t>
            </a:r>
            <a:endParaRPr/>
          </a:p>
          <a:p>
            <a:pPr indent="0" lvl="0" marL="0" rtl="0" algn="l">
              <a:lnSpc>
                <a:spcPct val="115000"/>
              </a:lnSpc>
              <a:spcBef>
                <a:spcPts val="1200"/>
              </a:spcBef>
              <a:spcAft>
                <a:spcPts val="1200"/>
              </a:spcAft>
              <a:buClr>
                <a:schemeClr val="dk1"/>
              </a:buClr>
              <a:buSzPct val="39285"/>
              <a:buFont typeface="Arial"/>
              <a:buNone/>
            </a:pPr>
            <a:r>
              <a:t/>
            </a:r>
            <a:endParaRPr/>
          </a:p>
        </p:txBody>
      </p:sp>
      <p:pic>
        <p:nvPicPr>
          <p:cNvPr id="519" name="Google Shape;519;p62"/>
          <p:cNvPicPr preferRelativeResize="0"/>
          <p:nvPr/>
        </p:nvPicPr>
        <p:blipFill>
          <a:blip r:embed="rId3">
            <a:alphaModFix/>
          </a:blip>
          <a:stretch>
            <a:fillRect/>
          </a:stretch>
        </p:blipFill>
        <p:spPr>
          <a:xfrm>
            <a:off x="914401" y="1196975"/>
            <a:ext cx="6344576" cy="3454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3"/>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Georgia"/>
                <a:ea typeface="Georgia"/>
                <a:cs typeface="Georgia"/>
                <a:sym typeface="Georgia"/>
              </a:rPr>
              <a:t>Analysis of the Results</a:t>
            </a:r>
            <a:endParaRPr>
              <a:latin typeface="Georgia"/>
              <a:ea typeface="Georgia"/>
              <a:cs typeface="Georgia"/>
              <a:sym typeface="Georgia"/>
            </a:endParaRPr>
          </a:p>
        </p:txBody>
      </p:sp>
      <p:sp>
        <p:nvSpPr>
          <p:cNvPr id="526" name="Google Shape;526;p63"/>
          <p:cNvSpPr txBox="1"/>
          <p:nvPr>
            <p:ph idx="1" type="body"/>
          </p:nvPr>
        </p:nvSpPr>
        <p:spPr>
          <a:xfrm>
            <a:off x="914402" y="1196976"/>
            <a:ext cx="10363200" cy="498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200">
                <a:solidFill>
                  <a:schemeClr val="dk1"/>
                </a:solidFill>
                <a:latin typeface="Arial"/>
                <a:ea typeface="Arial"/>
                <a:cs typeface="Arial"/>
                <a:sym typeface="Arial"/>
              </a:rPr>
              <a:t>The KNN model achieved </a:t>
            </a:r>
            <a:r>
              <a:rPr b="1" lang="en-US" sz="2200">
                <a:solidFill>
                  <a:schemeClr val="dk1"/>
                </a:solidFill>
                <a:latin typeface="Arial"/>
                <a:ea typeface="Arial"/>
                <a:cs typeface="Arial"/>
                <a:sym typeface="Arial"/>
              </a:rPr>
              <a:t>97.2% accuracy</a:t>
            </a:r>
            <a:r>
              <a:rPr lang="en-US" sz="2200">
                <a:solidFill>
                  <a:schemeClr val="dk1"/>
                </a:solidFill>
                <a:latin typeface="Arial"/>
                <a:ea typeface="Arial"/>
                <a:cs typeface="Arial"/>
                <a:sym typeface="Arial"/>
              </a:rPr>
              <a:t>, reflecting strong performance. Key factors include:</a:t>
            </a:r>
            <a:endParaRPr sz="2200">
              <a:solidFill>
                <a:schemeClr val="dk1"/>
              </a:solidFill>
              <a:latin typeface="Arial"/>
              <a:ea typeface="Arial"/>
              <a:cs typeface="Arial"/>
              <a:sym typeface="Arial"/>
            </a:endParaRPr>
          </a:p>
          <a:p>
            <a:pPr indent="-368300" lvl="0" marL="457200" rtl="0" algn="l">
              <a:lnSpc>
                <a:spcPct val="115000"/>
              </a:lnSpc>
              <a:spcBef>
                <a:spcPts val="1200"/>
              </a:spcBef>
              <a:spcAft>
                <a:spcPts val="0"/>
              </a:spcAft>
              <a:buClr>
                <a:schemeClr val="dk1"/>
              </a:buClr>
              <a:buSzPts val="2200"/>
              <a:buFont typeface="Arial"/>
              <a:buChar char="●"/>
            </a:pPr>
            <a:r>
              <a:rPr b="1" lang="en-US" sz="2200">
                <a:solidFill>
                  <a:schemeClr val="dk1"/>
                </a:solidFill>
                <a:latin typeface="Arial"/>
                <a:ea typeface="Arial"/>
                <a:cs typeface="Arial"/>
                <a:sym typeface="Arial"/>
              </a:rPr>
              <a:t>Feature selection</a:t>
            </a:r>
            <a:r>
              <a:rPr lang="en-US" sz="2200">
                <a:solidFill>
                  <a:schemeClr val="dk1"/>
                </a:solidFill>
                <a:latin typeface="Arial"/>
                <a:ea typeface="Arial"/>
                <a:cs typeface="Arial"/>
                <a:sym typeface="Arial"/>
              </a:rPr>
              <a:t> with mutual information and </a:t>
            </a:r>
            <a:r>
              <a:rPr b="1" lang="en-US" sz="2200">
                <a:solidFill>
                  <a:schemeClr val="dk1"/>
                </a:solidFill>
                <a:latin typeface="Arial"/>
                <a:ea typeface="Arial"/>
                <a:cs typeface="Arial"/>
                <a:sym typeface="Arial"/>
              </a:rPr>
              <a:t>polynomial features</a:t>
            </a:r>
            <a:r>
              <a:rPr lang="en-US" sz="2200">
                <a:solidFill>
                  <a:schemeClr val="dk1"/>
                </a:solidFill>
                <a:latin typeface="Arial"/>
                <a:ea typeface="Arial"/>
                <a:cs typeface="Arial"/>
                <a:sym typeface="Arial"/>
              </a:rPr>
              <a:t> for capturing nonlinear relationships.</a:t>
            </a:r>
            <a:endParaRPr sz="2200">
              <a:solidFill>
                <a:schemeClr val="dk1"/>
              </a:solidFill>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Font typeface="Arial"/>
              <a:buChar char="●"/>
            </a:pPr>
            <a:r>
              <a:rPr b="1" lang="en-US" sz="2200">
                <a:solidFill>
                  <a:schemeClr val="dk1"/>
                </a:solidFill>
                <a:latin typeface="Arial"/>
                <a:ea typeface="Arial"/>
                <a:cs typeface="Arial"/>
                <a:sym typeface="Arial"/>
              </a:rPr>
              <a:t>SMOTEENN</a:t>
            </a:r>
            <a:r>
              <a:rPr lang="en-US" sz="2200">
                <a:solidFill>
                  <a:schemeClr val="dk1"/>
                </a:solidFill>
                <a:latin typeface="Arial"/>
                <a:ea typeface="Arial"/>
                <a:cs typeface="Arial"/>
                <a:sym typeface="Arial"/>
              </a:rPr>
              <a:t> balanced the dataset, reducing bias toward the majority class.</a:t>
            </a:r>
            <a:endParaRPr sz="2200">
              <a:solidFill>
                <a:schemeClr val="dk1"/>
              </a:solidFill>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Font typeface="Arial"/>
              <a:buChar char="●"/>
            </a:pPr>
            <a:r>
              <a:rPr b="1" lang="en-US" sz="2200">
                <a:solidFill>
                  <a:schemeClr val="dk1"/>
                </a:solidFill>
                <a:latin typeface="Arial"/>
                <a:ea typeface="Arial"/>
                <a:cs typeface="Arial"/>
                <a:sym typeface="Arial"/>
              </a:rPr>
              <a:t>Hyperparameter tuning</a:t>
            </a:r>
            <a:r>
              <a:rPr lang="en-US" sz="2200">
                <a:solidFill>
                  <a:schemeClr val="dk1"/>
                </a:solidFill>
                <a:latin typeface="Arial"/>
                <a:ea typeface="Arial"/>
                <a:cs typeface="Arial"/>
                <a:sym typeface="Arial"/>
              </a:rPr>
              <a:t> via GridSearchCV optimized the model with </a:t>
            </a:r>
            <a:r>
              <a:rPr b="1" lang="en-US" sz="2200">
                <a:solidFill>
                  <a:schemeClr val="dk1"/>
                </a:solidFill>
                <a:latin typeface="Arial"/>
                <a:ea typeface="Arial"/>
                <a:cs typeface="Arial"/>
                <a:sym typeface="Arial"/>
              </a:rPr>
              <a:t>k=1</a:t>
            </a:r>
            <a:r>
              <a:rPr lang="en-US" sz="2200">
                <a:solidFill>
                  <a:schemeClr val="dk1"/>
                </a:solidFill>
                <a:latin typeface="Arial"/>
                <a:ea typeface="Arial"/>
                <a:cs typeface="Arial"/>
                <a:sym typeface="Arial"/>
              </a:rPr>
              <a:t>, </a:t>
            </a:r>
            <a:r>
              <a:rPr b="1" lang="en-US" sz="2200">
                <a:solidFill>
                  <a:schemeClr val="dk1"/>
                </a:solidFill>
                <a:latin typeface="Arial"/>
                <a:ea typeface="Arial"/>
                <a:cs typeface="Arial"/>
                <a:sym typeface="Arial"/>
              </a:rPr>
              <a:t>Euclidean distance</a:t>
            </a:r>
            <a:r>
              <a:rPr lang="en-US" sz="2200">
                <a:solidFill>
                  <a:schemeClr val="dk1"/>
                </a:solidFill>
                <a:latin typeface="Arial"/>
                <a:ea typeface="Arial"/>
                <a:cs typeface="Arial"/>
                <a:sym typeface="Arial"/>
              </a:rPr>
              <a:t>, and </a:t>
            </a:r>
            <a:r>
              <a:rPr b="1" lang="en-US" sz="2200">
                <a:solidFill>
                  <a:schemeClr val="dk1"/>
                </a:solidFill>
                <a:latin typeface="Arial"/>
                <a:ea typeface="Arial"/>
                <a:cs typeface="Arial"/>
                <a:sym typeface="Arial"/>
              </a:rPr>
              <a:t>uniform weights</a:t>
            </a:r>
            <a:r>
              <a:rPr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a:t>
            </a:r>
            <a:r>
              <a:rPr b="1" lang="en-US" sz="2200">
                <a:solidFill>
                  <a:schemeClr val="dk1"/>
                </a:solidFill>
                <a:latin typeface="Arial"/>
                <a:ea typeface="Arial"/>
                <a:cs typeface="Arial"/>
                <a:sym typeface="Arial"/>
              </a:rPr>
              <a:t>classification report</a:t>
            </a:r>
            <a:r>
              <a:rPr lang="en-US" sz="2200">
                <a:solidFill>
                  <a:schemeClr val="dk1"/>
                </a:solidFill>
                <a:latin typeface="Arial"/>
                <a:ea typeface="Arial"/>
                <a:cs typeface="Arial"/>
                <a:sym typeface="Arial"/>
              </a:rPr>
              <a:t> and </a:t>
            </a:r>
            <a:r>
              <a:rPr b="1" lang="en-US" sz="2200">
                <a:solidFill>
                  <a:schemeClr val="dk1"/>
                </a:solidFill>
                <a:latin typeface="Arial"/>
                <a:ea typeface="Arial"/>
                <a:cs typeface="Arial"/>
                <a:sym typeface="Arial"/>
              </a:rPr>
              <a:t>confusion matrix</a:t>
            </a:r>
            <a:r>
              <a:rPr lang="en-US" sz="2200">
                <a:solidFill>
                  <a:schemeClr val="dk1"/>
                </a:solidFill>
                <a:latin typeface="Arial"/>
                <a:ea typeface="Arial"/>
                <a:cs typeface="Arial"/>
                <a:sym typeface="Arial"/>
              </a:rPr>
              <a:t> show minimal misclassifications, with both classes having excellent precision and recall. This combination of preprocessing and tuning led to the model's outstanding accuracy.</a:t>
            </a:r>
            <a:endParaRPr sz="22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Conclusion</a:t>
            </a:r>
            <a:endParaRPr b="1">
              <a:latin typeface="Georgia"/>
              <a:ea typeface="Georgia"/>
              <a:cs typeface="Georgia"/>
              <a:sym typeface="Georgia"/>
            </a:endParaRPr>
          </a:p>
        </p:txBody>
      </p:sp>
      <p:sp>
        <p:nvSpPr>
          <p:cNvPr id="533" name="Google Shape;533;p64"/>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marR="0" rtl="0" algn="l">
              <a:lnSpc>
                <a:spcPct val="115000"/>
              </a:lnSpc>
              <a:spcBef>
                <a:spcPts val="0"/>
              </a:spcBef>
              <a:spcAft>
                <a:spcPts val="0"/>
              </a:spcAft>
              <a:buClr>
                <a:schemeClr val="dk1"/>
              </a:buClr>
              <a:buSzPts val="1100"/>
              <a:buFont typeface="Arial"/>
              <a:buNone/>
            </a:pPr>
            <a:r>
              <a:rPr lang="en-US" sz="2000">
                <a:solidFill>
                  <a:schemeClr val="dk1"/>
                </a:solidFill>
                <a:latin typeface="Arial"/>
                <a:ea typeface="Arial"/>
                <a:cs typeface="Arial"/>
                <a:sym typeface="Arial"/>
              </a:rPr>
              <a:t>1.   The Random Forest model effectively predicts heart attack risk, balancing accuracy and interpretability. However, it struggles to identify Risk cases, with low recall. Feature importance insights reveal BMI, exercise habits, and sedentary hours as key health indicators.  </a:t>
            </a:r>
            <a:endParaRPr sz="2000">
              <a:solidFill>
                <a:schemeClr val="dk1"/>
              </a:solidFill>
              <a:latin typeface="Arial"/>
              <a:ea typeface="Arial"/>
              <a:cs typeface="Arial"/>
              <a:sym typeface="Arial"/>
            </a:endParaRPr>
          </a:p>
          <a:p>
            <a:pPr indent="0" lvl="0" marL="0" marR="0" rtl="0" algn="l">
              <a:lnSpc>
                <a:spcPct val="115000"/>
              </a:lnSpc>
              <a:spcBef>
                <a:spcPts val="1000"/>
              </a:spcBef>
              <a:spcAft>
                <a:spcPts val="0"/>
              </a:spcAft>
              <a:buNone/>
            </a:pPr>
            <a:r>
              <a:rPr lang="en-US" sz="2000">
                <a:solidFill>
                  <a:schemeClr val="dk1"/>
                </a:solidFill>
                <a:latin typeface="Arial"/>
                <a:ea typeface="Arial"/>
                <a:cs typeface="Arial"/>
                <a:sym typeface="Arial"/>
              </a:rPr>
              <a:t>2.   The Logistic Regression model has moderate accuracy of 51.6%, identifying half of cases. However, it overestimates precision in Risk cases, misclassifying negative cases as positive. The confusion matrix shows misclassification, and the AUC-ROC score of 0.517 indicates limited discriminative ability.</a:t>
            </a:r>
            <a:endParaRPr sz="2000">
              <a:solidFill>
                <a:schemeClr val="dk1"/>
              </a:solidFill>
              <a:latin typeface="Arial"/>
              <a:ea typeface="Arial"/>
              <a:cs typeface="Arial"/>
              <a:sym typeface="Arial"/>
            </a:endParaRPr>
          </a:p>
          <a:p>
            <a:pPr indent="0" lvl="0" marL="0" marR="0" rtl="0" algn="l">
              <a:lnSpc>
                <a:spcPct val="115000"/>
              </a:lnSpc>
              <a:spcBef>
                <a:spcPts val="1000"/>
              </a:spcBef>
              <a:spcAft>
                <a:spcPts val="0"/>
              </a:spcAft>
              <a:buClr>
                <a:schemeClr val="dk1"/>
              </a:buClr>
              <a:buSzPts val="1100"/>
              <a:buFont typeface="Arial"/>
              <a:buNone/>
            </a:pPr>
            <a:r>
              <a:rPr lang="en-US" sz="2000">
                <a:solidFill>
                  <a:schemeClr val="dk1"/>
                </a:solidFill>
                <a:latin typeface="Arial"/>
                <a:ea typeface="Arial"/>
                <a:cs typeface="Arial"/>
                <a:sym typeface="Arial"/>
              </a:rPr>
              <a:t>3. Decision Trees are powerful classifiers that can model non-linear relationships, making them suitable for heart attack risk prediction. However, their tendency to overfit requires careful tuning of hyperparameters. This model can be further enhanced through techniques like pruning or using ensemble methods (e.g., Random Forest).</a:t>
            </a:r>
            <a:endParaRPr sz="20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latin typeface="Georgia"/>
                <a:ea typeface="Georgia"/>
                <a:cs typeface="Georgia"/>
                <a:sym typeface="Georgia"/>
              </a:rPr>
              <a:t>Conclusion</a:t>
            </a:r>
            <a:endParaRPr/>
          </a:p>
        </p:txBody>
      </p:sp>
      <p:sp>
        <p:nvSpPr>
          <p:cNvPr id="540" name="Google Shape;540;p65"/>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fontScale="92500"/>
          </a:bodyPr>
          <a:lstStyle/>
          <a:p>
            <a:pPr indent="0" lvl="0" marL="0" rtl="0" algn="l">
              <a:lnSpc>
                <a:spcPct val="115000"/>
              </a:lnSpc>
              <a:spcBef>
                <a:spcPts val="1000"/>
              </a:spcBef>
              <a:spcAft>
                <a:spcPts val="0"/>
              </a:spcAft>
              <a:buNone/>
            </a:pPr>
            <a:r>
              <a:rPr lang="en-US" sz="1700">
                <a:solidFill>
                  <a:schemeClr val="dk1"/>
                </a:solidFill>
                <a:latin typeface="Arial"/>
                <a:ea typeface="Arial"/>
                <a:cs typeface="Arial"/>
                <a:sym typeface="Arial"/>
              </a:rPr>
              <a:t>4. The Linear Regression model with an accuracy of 61.8% achieved limited success in predicting heart attack risk, primarily due to the simplicity of its assumptions and class imbalance in the dataset. While it could predict the "No Risk" class effectively, its inability to detect "Risk" patients highlights its unsuitability for such a critical healthcare application. More advanced algorithms and preprocessing techniques are recommended for reliable predictions in this domain.</a:t>
            </a:r>
            <a:endParaRPr sz="17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1700">
                <a:solidFill>
                  <a:schemeClr val="dk1"/>
                </a:solidFill>
                <a:latin typeface="Arial"/>
                <a:ea typeface="Arial"/>
                <a:cs typeface="Arial"/>
                <a:sym typeface="Arial"/>
              </a:rPr>
              <a:t>5.In conclusion, the Perceptron model performs well for the "No Risk" class but fails to predict the "Risk" class, resulting in poor performance for that class. The overall accuracy of 64.18% is mainly driven by the "No Risk" instances.</a:t>
            </a:r>
            <a:endParaRPr sz="17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1700">
                <a:solidFill>
                  <a:schemeClr val="dk1"/>
                </a:solidFill>
                <a:latin typeface="Arial"/>
                <a:ea typeface="Arial"/>
                <a:cs typeface="Arial"/>
                <a:sym typeface="Arial"/>
              </a:rPr>
              <a:t>6.Conclusion</a:t>
            </a:r>
            <a:r>
              <a:rPr b="1" lang="en-US" sz="1700">
                <a:solidFill>
                  <a:schemeClr val="dk1"/>
                </a:solidFill>
                <a:latin typeface="Arial"/>
                <a:ea typeface="Arial"/>
                <a:cs typeface="Arial"/>
                <a:sym typeface="Arial"/>
              </a:rPr>
              <a:t>: </a:t>
            </a:r>
            <a:r>
              <a:rPr lang="en-US" sz="1700">
                <a:solidFill>
                  <a:schemeClr val="dk1"/>
                </a:solidFill>
                <a:latin typeface="Arial"/>
                <a:ea typeface="Arial"/>
                <a:cs typeface="Arial"/>
                <a:sym typeface="Arial"/>
              </a:rPr>
              <a:t>This clustering analysis helps segment the dataset into two meaningful groups, providing insights into the different characteristics or risk profiles in the population. Further analysis could explore how these clusters correlate with other variables like heart attack risk, or how they can be used in targeted interventions.</a:t>
            </a:r>
            <a:endParaRPr sz="17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US" sz="1700">
                <a:solidFill>
                  <a:schemeClr val="dk1"/>
                </a:solidFill>
                <a:latin typeface="Arial"/>
                <a:ea typeface="Arial"/>
                <a:cs typeface="Arial"/>
                <a:sym typeface="Arial"/>
              </a:rPr>
              <a:t>7.The KNN model demonstrates exceptional performance with an accuracy of 97.2%, effectively distinguishing between heart attack risk levels. Through careful feature selection, data balancing with SMOTEENN, and hyperparameter optimization, the model achieved high precision and recall for both classes. This highlights the importance of preprocessing, feature engineering, and parameter tuning in improving classification accuracy.</a:t>
            </a:r>
            <a:endParaRPr sz="17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17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Timeline</a:t>
            </a:r>
            <a:endParaRPr/>
          </a:p>
        </p:txBody>
      </p:sp>
      <p:sp>
        <p:nvSpPr>
          <p:cNvPr id="547" name="Google Shape;547;p66"/>
          <p:cNvSpPr txBox="1"/>
          <p:nvPr>
            <p:ph idx="1" type="body"/>
          </p:nvPr>
        </p:nvSpPr>
        <p:spPr>
          <a:xfrm>
            <a:off x="914400" y="1581950"/>
            <a:ext cx="10363200" cy="282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7: Linear Regression, SVM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8: Perceptron, K- Nearest Neighbour, K-means clustering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9: Analysis and Performance of Models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10: Perform Hyperparameter Tuning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11: Check for Overfitting and Underfitting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Week 12: Report Writing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Team member’s contribution</a:t>
            </a:r>
            <a:endParaRPr/>
          </a:p>
        </p:txBody>
      </p:sp>
      <p:sp>
        <p:nvSpPr>
          <p:cNvPr id="554" name="Google Shape;554;p67"/>
          <p:cNvSpPr txBox="1"/>
          <p:nvPr>
            <p:ph idx="1" type="body"/>
          </p:nvPr>
        </p:nvSpPr>
        <p:spPr>
          <a:xfrm>
            <a:off x="817950" y="1297075"/>
            <a:ext cx="10556100" cy="5277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Listed below are our individual contributions to the project for the </a:t>
            </a:r>
            <a:r>
              <a:rPr b="1" lang="en-US" sz="2000">
                <a:latin typeface="Arial"/>
                <a:ea typeface="Arial"/>
                <a:cs typeface="Arial"/>
                <a:sym typeface="Arial"/>
              </a:rPr>
              <a:t>midterm submission:</a:t>
            </a:r>
            <a:endParaRPr b="1"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Data Collection - Satwik, Utkarsh, Raunaque</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Data Visualisation &amp; Pre-processing - Manshaa, Varsha</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Feature Extraction, Analysis, Selection - Manshaa, Varsha</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Model Selection &amp; Analysis - Satwik, Utkarsh, Raunaque</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	Report Writing – All Members</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Listed below are our individual contributions to the project for the </a:t>
            </a:r>
            <a:r>
              <a:rPr b="1" lang="en-US" sz="2000">
                <a:latin typeface="Arial"/>
                <a:ea typeface="Arial"/>
                <a:cs typeface="Arial"/>
                <a:sym typeface="Arial"/>
              </a:rPr>
              <a:t>endterm</a:t>
            </a:r>
            <a:r>
              <a:rPr b="1" lang="en-US" sz="2000">
                <a:latin typeface="Arial"/>
                <a:ea typeface="Arial"/>
                <a:cs typeface="Arial"/>
                <a:sym typeface="Arial"/>
              </a:rPr>
              <a:t> submission:</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Linear Regression, SVM - Manshaa , Varsha</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Perceptron, K- Nearest Neighbour, K-means clustering - Satwik, </a:t>
            </a:r>
            <a:r>
              <a:rPr lang="en-US" sz="2000">
                <a:latin typeface="Arial"/>
                <a:ea typeface="Arial"/>
                <a:cs typeface="Arial"/>
                <a:sym typeface="Arial"/>
              </a:rPr>
              <a:t>Raunaque</a:t>
            </a:r>
            <a:r>
              <a:rPr lang="en-US" sz="2000">
                <a:latin typeface="Arial"/>
                <a:ea typeface="Arial"/>
                <a:cs typeface="Arial"/>
                <a:sym typeface="Arial"/>
              </a:rPr>
              <a:t>, Utkarsh</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Analysis and Performance of Models - Manshaa , Varsha</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Perform Hyperparameter Tuning - All Members</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Check for Overfitting and Underfitting - Satwik, </a:t>
            </a:r>
            <a:r>
              <a:rPr lang="en-US" sz="2000">
                <a:latin typeface="Arial"/>
                <a:ea typeface="Arial"/>
                <a:cs typeface="Arial"/>
                <a:sym typeface="Arial"/>
              </a:rPr>
              <a:t>Raunaque, Utkarsh</a:t>
            </a:r>
            <a:endParaRPr sz="20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000">
                <a:latin typeface="Arial"/>
                <a:ea typeface="Arial"/>
                <a:cs typeface="Arial"/>
                <a:sym typeface="Arial"/>
              </a:rPr>
              <a:t>•	Report Writing – All Members</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8"/>
          <p:cNvSpPr txBox="1"/>
          <p:nvPr>
            <p:ph type="ctrTitle"/>
          </p:nvPr>
        </p:nvSpPr>
        <p:spPr>
          <a:xfrm>
            <a:off x="3019350" y="1937950"/>
            <a:ext cx="6153300" cy="1306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sz="7000">
                <a:latin typeface="Georgia"/>
                <a:ea typeface="Georgia"/>
                <a:cs typeface="Georgia"/>
                <a:sym typeface="Georgia"/>
              </a:rPr>
              <a:t>THANK YOU</a:t>
            </a:r>
            <a:endParaRPr b="1" sz="70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Dataset Visualisations</a:t>
            </a:r>
            <a:endParaRPr/>
          </a:p>
        </p:txBody>
      </p:sp>
      <p:sp>
        <p:nvSpPr>
          <p:cNvPr id="161" name="Google Shape;161;p18"/>
          <p:cNvSpPr txBox="1"/>
          <p:nvPr>
            <p:ph idx="1" type="body"/>
          </p:nvPr>
        </p:nvSpPr>
        <p:spPr>
          <a:xfrm>
            <a:off x="4027500" y="2079576"/>
            <a:ext cx="2169600" cy="82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1500"/>
              <a:t>Histogram with KDE for the ‘Age’ column</a:t>
            </a:r>
            <a:endParaRPr b="1" sz="1500"/>
          </a:p>
        </p:txBody>
      </p:sp>
      <p:pic>
        <p:nvPicPr>
          <p:cNvPr id="162" name="Google Shape;162;p18"/>
          <p:cNvPicPr preferRelativeResize="0"/>
          <p:nvPr/>
        </p:nvPicPr>
        <p:blipFill>
          <a:blip r:embed="rId3">
            <a:alphaModFix/>
          </a:blip>
          <a:stretch>
            <a:fillRect/>
          </a:stretch>
        </p:blipFill>
        <p:spPr>
          <a:xfrm>
            <a:off x="469050" y="1250737"/>
            <a:ext cx="3542037" cy="2417450"/>
          </a:xfrm>
          <a:prstGeom prst="rect">
            <a:avLst/>
          </a:prstGeom>
          <a:noFill/>
          <a:ln>
            <a:noFill/>
          </a:ln>
        </p:spPr>
      </p:pic>
      <p:sp>
        <p:nvSpPr>
          <p:cNvPr id="163" name="Google Shape;163;p18"/>
          <p:cNvSpPr txBox="1"/>
          <p:nvPr/>
        </p:nvSpPr>
        <p:spPr>
          <a:xfrm>
            <a:off x="6386488" y="1102575"/>
            <a:ext cx="5742900" cy="76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Calibri"/>
                <a:ea typeface="Calibri"/>
                <a:cs typeface="Calibri"/>
                <a:sym typeface="Calibri"/>
              </a:rPr>
              <a:t>Heatmap to show the correlation matrix between numerical features</a:t>
            </a:r>
            <a:endParaRPr b="1" sz="1150">
              <a:solidFill>
                <a:srgbClr val="6AA94F"/>
              </a:solidFill>
              <a:highlight>
                <a:srgbClr val="1E1E1E"/>
              </a:highlight>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b="1" sz="1600">
              <a:solidFill>
                <a:srgbClr val="3F3F3F"/>
              </a:solidFill>
              <a:latin typeface="Calibri"/>
              <a:ea typeface="Calibri"/>
              <a:cs typeface="Calibri"/>
              <a:sym typeface="Calibri"/>
            </a:endParaRPr>
          </a:p>
        </p:txBody>
      </p:sp>
      <p:sp>
        <p:nvSpPr>
          <p:cNvPr id="164" name="Google Shape;164;p18"/>
          <p:cNvSpPr txBox="1"/>
          <p:nvPr/>
        </p:nvSpPr>
        <p:spPr>
          <a:xfrm>
            <a:off x="4434600" y="4439575"/>
            <a:ext cx="20892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1500">
                <a:solidFill>
                  <a:srgbClr val="3F3F3F"/>
                </a:solidFill>
                <a:latin typeface="Calibri"/>
                <a:ea typeface="Calibri"/>
                <a:cs typeface="Calibri"/>
                <a:sym typeface="Calibri"/>
              </a:rPr>
              <a:t>Box plog to </a:t>
            </a:r>
            <a:r>
              <a:rPr b="1" lang="en-US" sz="1500">
                <a:solidFill>
                  <a:srgbClr val="3F3F3F"/>
                </a:solidFill>
                <a:latin typeface="Calibri"/>
                <a:ea typeface="Calibri"/>
                <a:cs typeface="Calibri"/>
                <a:sym typeface="Calibri"/>
              </a:rPr>
              <a:t>compare</a:t>
            </a:r>
            <a:r>
              <a:rPr b="1" lang="en-US" sz="1500">
                <a:solidFill>
                  <a:srgbClr val="3F3F3F"/>
                </a:solidFill>
                <a:latin typeface="Calibri"/>
                <a:ea typeface="Calibri"/>
                <a:cs typeface="Calibri"/>
                <a:sym typeface="Calibri"/>
              </a:rPr>
              <a:t> ‘Age’ distribution across ‘Heart Attack Risk’ categories</a:t>
            </a:r>
            <a:endParaRPr b="1" sz="1500">
              <a:solidFill>
                <a:srgbClr val="3F3F3F"/>
              </a:solidFill>
              <a:latin typeface="Calibri"/>
              <a:ea typeface="Calibri"/>
              <a:cs typeface="Calibri"/>
              <a:sym typeface="Calibri"/>
            </a:endParaRPr>
          </a:p>
        </p:txBody>
      </p:sp>
      <p:pic>
        <p:nvPicPr>
          <p:cNvPr id="165" name="Google Shape;165;p18"/>
          <p:cNvPicPr preferRelativeResize="0"/>
          <p:nvPr/>
        </p:nvPicPr>
        <p:blipFill>
          <a:blip r:embed="rId4">
            <a:alphaModFix/>
          </a:blip>
          <a:stretch>
            <a:fillRect/>
          </a:stretch>
        </p:blipFill>
        <p:spPr>
          <a:xfrm>
            <a:off x="6386500" y="1667200"/>
            <a:ext cx="5680350" cy="5179310"/>
          </a:xfrm>
          <a:prstGeom prst="rect">
            <a:avLst/>
          </a:prstGeom>
          <a:noFill/>
          <a:ln>
            <a:noFill/>
          </a:ln>
        </p:spPr>
      </p:pic>
      <p:pic>
        <p:nvPicPr>
          <p:cNvPr id="166" name="Google Shape;166;p18"/>
          <p:cNvPicPr preferRelativeResize="0"/>
          <p:nvPr/>
        </p:nvPicPr>
        <p:blipFill>
          <a:blip r:embed="rId5">
            <a:alphaModFix/>
          </a:blip>
          <a:stretch>
            <a:fillRect/>
          </a:stretch>
        </p:blipFill>
        <p:spPr>
          <a:xfrm>
            <a:off x="329188" y="3928175"/>
            <a:ext cx="4031449" cy="262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Dataset Pre-Processing</a:t>
            </a:r>
            <a:endParaRPr/>
          </a:p>
        </p:txBody>
      </p:sp>
      <p:sp>
        <p:nvSpPr>
          <p:cNvPr id="173" name="Google Shape;173;p19"/>
          <p:cNvSpPr txBox="1"/>
          <p:nvPr>
            <p:ph idx="1" type="body"/>
          </p:nvPr>
        </p:nvSpPr>
        <p:spPr>
          <a:xfrm>
            <a:off x="914400" y="1196975"/>
            <a:ext cx="10430100" cy="583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latin typeface="Arial"/>
                <a:ea typeface="Arial"/>
                <a:cs typeface="Arial"/>
                <a:sym typeface="Arial"/>
              </a:rPr>
              <a:t>1.  </a:t>
            </a:r>
            <a:r>
              <a:rPr b="1" lang="en-US" sz="2000">
                <a:latin typeface="Arial"/>
                <a:ea typeface="Arial"/>
                <a:cs typeface="Arial"/>
                <a:sym typeface="Arial"/>
              </a:rPr>
              <a:t>Removing Unnecessary Features:</a:t>
            </a:r>
            <a:r>
              <a:rPr lang="en-US" sz="2000">
                <a:latin typeface="Arial"/>
                <a:ea typeface="Arial"/>
                <a:cs typeface="Arial"/>
                <a:sym typeface="Arial"/>
              </a:rPr>
              <a:t> Dropped columns like Patient ID, Country, Continent, and Hemisphere because they do not add value to the heart attack prediction and may introduce noise into the model.</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2. </a:t>
            </a:r>
            <a:r>
              <a:rPr b="1" lang="en-US" sz="2000">
                <a:latin typeface="Arial"/>
                <a:ea typeface="Arial"/>
                <a:cs typeface="Arial"/>
                <a:sym typeface="Arial"/>
              </a:rPr>
              <a:t>Splitting Blood Pressure: </a:t>
            </a:r>
            <a:r>
              <a:rPr lang="en-US" sz="2000">
                <a:latin typeface="Arial"/>
                <a:ea typeface="Arial"/>
                <a:cs typeface="Arial"/>
                <a:sym typeface="Arial"/>
              </a:rPr>
              <a:t> The Blood Pressure column was originally presented as a string with systolic and diastolic pressure (e.g., "158/88"). It was split into two separate columns: Systolic (upper number) and Diastolic (lower number), ensuring both were converted into numeric values for better use in the model. </a:t>
            </a:r>
            <a:endParaRPr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pic>
        <p:nvPicPr>
          <p:cNvPr id="174" name="Google Shape;174;p19"/>
          <p:cNvPicPr preferRelativeResize="0"/>
          <p:nvPr/>
        </p:nvPicPr>
        <p:blipFill rotWithShape="1">
          <a:blip r:embed="rId3">
            <a:alphaModFix/>
          </a:blip>
          <a:srcRect b="46168" l="35136" r="56613" t="24219"/>
          <a:stretch/>
        </p:blipFill>
        <p:spPr>
          <a:xfrm>
            <a:off x="1472775" y="3429000"/>
            <a:ext cx="1589573" cy="3209776"/>
          </a:xfrm>
          <a:prstGeom prst="rect">
            <a:avLst/>
          </a:prstGeom>
          <a:noFill/>
          <a:ln cap="flat" cmpd="sng" w="9525">
            <a:solidFill>
              <a:schemeClr val="dk2"/>
            </a:solidFill>
            <a:prstDash val="solid"/>
            <a:round/>
            <a:headEnd len="sm" w="sm" type="none"/>
            <a:tailEnd len="sm" w="sm" type="none"/>
          </a:ln>
        </p:spPr>
      </p:pic>
      <p:pic>
        <p:nvPicPr>
          <p:cNvPr id="175" name="Google Shape;175;p19"/>
          <p:cNvPicPr preferRelativeResize="0"/>
          <p:nvPr/>
        </p:nvPicPr>
        <p:blipFill rotWithShape="1">
          <a:blip r:embed="rId4">
            <a:alphaModFix/>
          </a:blip>
          <a:srcRect b="46309" l="82955" r="1041" t="24120"/>
          <a:stretch/>
        </p:blipFill>
        <p:spPr>
          <a:xfrm>
            <a:off x="4291350" y="3429000"/>
            <a:ext cx="3088224" cy="3209776"/>
          </a:xfrm>
          <a:prstGeom prst="rect">
            <a:avLst/>
          </a:prstGeom>
          <a:noFill/>
          <a:ln cap="flat" cmpd="sng" w="9525">
            <a:solidFill>
              <a:schemeClr val="dk2"/>
            </a:solidFill>
            <a:prstDash val="solid"/>
            <a:round/>
            <a:headEnd len="sm" w="sm" type="none"/>
            <a:tailEnd len="sm" w="sm" type="none"/>
          </a:ln>
        </p:spPr>
      </p:pic>
      <p:cxnSp>
        <p:nvCxnSpPr>
          <p:cNvPr id="176" name="Google Shape;176;p19"/>
          <p:cNvCxnSpPr>
            <a:stCxn id="174" idx="3"/>
            <a:endCxn id="175" idx="1"/>
          </p:cNvCxnSpPr>
          <p:nvPr/>
        </p:nvCxnSpPr>
        <p:spPr>
          <a:xfrm>
            <a:off x="3062348" y="5033888"/>
            <a:ext cx="1229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Dataset Pre-Processing</a:t>
            </a:r>
            <a:endParaRPr/>
          </a:p>
        </p:txBody>
      </p:sp>
      <p:sp>
        <p:nvSpPr>
          <p:cNvPr id="183" name="Google Shape;183;p20"/>
          <p:cNvSpPr txBox="1"/>
          <p:nvPr>
            <p:ph idx="1" type="body"/>
          </p:nvPr>
        </p:nvSpPr>
        <p:spPr>
          <a:xfrm>
            <a:off x="914400" y="1196976"/>
            <a:ext cx="10363200" cy="500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latin typeface="Georgia"/>
                <a:ea typeface="Georgia"/>
                <a:cs typeface="Georgia"/>
                <a:sym typeface="Georgia"/>
              </a:rPr>
              <a:t>3.</a:t>
            </a:r>
            <a:r>
              <a:rPr b="1" lang="en-US" sz="2000">
                <a:latin typeface="Georgia"/>
                <a:ea typeface="Georgia"/>
                <a:cs typeface="Georgia"/>
                <a:sym typeface="Georgia"/>
              </a:rPr>
              <a:t>  Handling Categorical Variables:</a:t>
            </a:r>
            <a:endParaRPr b="1" sz="2000">
              <a:latin typeface="Georgia"/>
              <a:ea typeface="Georgia"/>
              <a:cs typeface="Georgia"/>
              <a:sym typeface="Georgia"/>
            </a:endParaRPr>
          </a:p>
        </p:txBody>
      </p:sp>
      <p:sp>
        <p:nvSpPr>
          <p:cNvPr id="184" name="Google Shape;184;p20"/>
          <p:cNvSpPr txBox="1"/>
          <p:nvPr/>
        </p:nvSpPr>
        <p:spPr>
          <a:xfrm>
            <a:off x="914400" y="1697375"/>
            <a:ext cx="434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F3F3F"/>
                </a:solidFill>
              </a:rPr>
              <a:t>•	</a:t>
            </a:r>
            <a:r>
              <a:rPr b="1" lang="en-US" sz="2000">
                <a:solidFill>
                  <a:srgbClr val="3F3F3F"/>
                </a:solidFill>
              </a:rPr>
              <a:t>Sex:</a:t>
            </a:r>
            <a:r>
              <a:rPr lang="en-US" sz="2000">
                <a:solidFill>
                  <a:srgbClr val="3F3F3F"/>
                </a:solidFill>
              </a:rPr>
              <a:t> Converted Male and Female into numerical values (1 for Male, 0 for Female). </a:t>
            </a:r>
            <a:endParaRPr sz="2000">
              <a:solidFill>
                <a:srgbClr val="3F3F3F"/>
              </a:solidFill>
            </a:endParaRPr>
          </a:p>
        </p:txBody>
      </p:sp>
      <p:sp>
        <p:nvSpPr>
          <p:cNvPr id="185" name="Google Shape;185;p20"/>
          <p:cNvSpPr txBox="1"/>
          <p:nvPr/>
        </p:nvSpPr>
        <p:spPr>
          <a:xfrm>
            <a:off x="6094900" y="1697375"/>
            <a:ext cx="5744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F3F3F"/>
                </a:solidFill>
              </a:rPr>
              <a:t>•	</a:t>
            </a:r>
            <a:r>
              <a:rPr b="1" lang="en-US" sz="2000">
                <a:solidFill>
                  <a:srgbClr val="3F3F3F"/>
                </a:solidFill>
              </a:rPr>
              <a:t>Diet: </a:t>
            </a:r>
            <a:r>
              <a:rPr lang="en-US" sz="2000">
                <a:solidFill>
                  <a:srgbClr val="3F3F3F"/>
                </a:solidFill>
              </a:rPr>
              <a:t>Mapped dietary habits into numerical values where Healthy = 1, Average = 0, and Unhealthy = -1, simplifying interpretation and model processing.</a:t>
            </a:r>
            <a:endParaRPr sz="2000">
              <a:solidFill>
                <a:srgbClr val="3F3F3F"/>
              </a:solidFill>
            </a:endParaRPr>
          </a:p>
        </p:txBody>
      </p:sp>
      <p:pic>
        <p:nvPicPr>
          <p:cNvPr id="186" name="Google Shape;186;p20"/>
          <p:cNvPicPr preferRelativeResize="0"/>
          <p:nvPr/>
        </p:nvPicPr>
        <p:blipFill rotWithShape="1">
          <a:blip r:embed="rId3">
            <a:alphaModFix/>
          </a:blip>
          <a:srcRect b="52257" l="19342" r="72797" t="24116"/>
          <a:stretch/>
        </p:blipFill>
        <p:spPr>
          <a:xfrm>
            <a:off x="1048625" y="3054800"/>
            <a:ext cx="1787842" cy="3446674"/>
          </a:xfrm>
          <a:prstGeom prst="rect">
            <a:avLst/>
          </a:prstGeom>
          <a:noFill/>
          <a:ln cap="flat" cmpd="sng" w="9525">
            <a:solidFill>
              <a:schemeClr val="dk2"/>
            </a:solidFill>
            <a:prstDash val="solid"/>
            <a:round/>
            <a:headEnd len="sm" w="sm" type="none"/>
            <a:tailEnd len="sm" w="sm" type="none"/>
          </a:ln>
        </p:spPr>
      </p:pic>
      <p:pic>
        <p:nvPicPr>
          <p:cNvPr id="187" name="Google Shape;187;p20"/>
          <p:cNvPicPr preferRelativeResize="0"/>
          <p:nvPr/>
        </p:nvPicPr>
        <p:blipFill rotWithShape="1">
          <a:blip r:embed="rId4">
            <a:alphaModFix/>
          </a:blip>
          <a:srcRect b="52174" l="11362" r="80789" t="23930"/>
          <a:stretch/>
        </p:blipFill>
        <p:spPr>
          <a:xfrm>
            <a:off x="3498160" y="3054800"/>
            <a:ext cx="1764739" cy="3446674"/>
          </a:xfrm>
          <a:prstGeom prst="rect">
            <a:avLst/>
          </a:prstGeom>
          <a:noFill/>
          <a:ln cap="flat" cmpd="sng" w="9525">
            <a:solidFill>
              <a:schemeClr val="dk2"/>
            </a:solidFill>
            <a:prstDash val="solid"/>
            <a:round/>
            <a:headEnd len="sm" w="sm" type="none"/>
            <a:tailEnd len="sm" w="sm" type="none"/>
          </a:ln>
        </p:spPr>
      </p:pic>
      <p:pic>
        <p:nvPicPr>
          <p:cNvPr id="188" name="Google Shape;188;p20"/>
          <p:cNvPicPr preferRelativeResize="0"/>
          <p:nvPr/>
        </p:nvPicPr>
        <p:blipFill rotWithShape="1">
          <a:blip r:embed="rId5">
            <a:alphaModFix/>
          </a:blip>
          <a:srcRect b="49120" l="40051" r="51975" t="24145"/>
          <a:stretch/>
        </p:blipFill>
        <p:spPr>
          <a:xfrm>
            <a:off x="6508613" y="3054800"/>
            <a:ext cx="1751098" cy="3302799"/>
          </a:xfrm>
          <a:prstGeom prst="rect">
            <a:avLst/>
          </a:prstGeom>
          <a:noFill/>
          <a:ln cap="flat" cmpd="sng" w="9525">
            <a:solidFill>
              <a:schemeClr val="dk2"/>
            </a:solidFill>
            <a:prstDash val="solid"/>
            <a:round/>
            <a:headEnd len="sm" w="sm" type="none"/>
            <a:tailEnd len="sm" w="sm" type="none"/>
          </a:ln>
        </p:spPr>
      </p:pic>
      <p:pic>
        <p:nvPicPr>
          <p:cNvPr id="189" name="Google Shape;189;p20"/>
          <p:cNvPicPr preferRelativeResize="0"/>
          <p:nvPr/>
        </p:nvPicPr>
        <p:blipFill rotWithShape="1">
          <a:blip r:embed="rId6">
            <a:alphaModFix/>
          </a:blip>
          <a:srcRect b="51894" l="49290" r="42354" t="23879"/>
          <a:stretch/>
        </p:blipFill>
        <p:spPr>
          <a:xfrm>
            <a:off x="9505425" y="3054800"/>
            <a:ext cx="2025269" cy="3302799"/>
          </a:xfrm>
          <a:prstGeom prst="rect">
            <a:avLst/>
          </a:prstGeom>
          <a:noFill/>
          <a:ln cap="flat" cmpd="sng" w="9525">
            <a:solidFill>
              <a:schemeClr val="dk2"/>
            </a:solidFill>
            <a:prstDash val="solid"/>
            <a:round/>
            <a:headEnd len="sm" w="sm" type="none"/>
            <a:tailEnd len="sm" w="sm" type="none"/>
          </a:ln>
        </p:spPr>
      </p:pic>
      <p:cxnSp>
        <p:nvCxnSpPr>
          <p:cNvPr id="190" name="Google Shape;190;p20"/>
          <p:cNvCxnSpPr>
            <a:stCxn id="186" idx="3"/>
            <a:endCxn id="187" idx="1"/>
          </p:cNvCxnSpPr>
          <p:nvPr/>
        </p:nvCxnSpPr>
        <p:spPr>
          <a:xfrm>
            <a:off x="2836467" y="4778137"/>
            <a:ext cx="661800" cy="0"/>
          </a:xfrm>
          <a:prstGeom prst="straightConnector1">
            <a:avLst/>
          </a:prstGeom>
          <a:noFill/>
          <a:ln cap="flat" cmpd="sng" w="28575">
            <a:solidFill>
              <a:schemeClr val="dk2"/>
            </a:solidFill>
            <a:prstDash val="solid"/>
            <a:round/>
            <a:headEnd len="med" w="med" type="none"/>
            <a:tailEnd len="med" w="med" type="triangle"/>
          </a:ln>
        </p:spPr>
      </p:cxnSp>
      <p:cxnSp>
        <p:nvCxnSpPr>
          <p:cNvPr id="191" name="Google Shape;191;p20"/>
          <p:cNvCxnSpPr>
            <a:stCxn id="188" idx="3"/>
            <a:endCxn id="189" idx="1"/>
          </p:cNvCxnSpPr>
          <p:nvPr/>
        </p:nvCxnSpPr>
        <p:spPr>
          <a:xfrm>
            <a:off x="8259710" y="4706200"/>
            <a:ext cx="12456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914402" y="319314"/>
            <a:ext cx="9129600" cy="67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Dataset Pre-Processing</a:t>
            </a:r>
            <a:endParaRPr/>
          </a:p>
        </p:txBody>
      </p:sp>
      <p:sp>
        <p:nvSpPr>
          <p:cNvPr id="198" name="Google Shape;198;p21"/>
          <p:cNvSpPr txBox="1"/>
          <p:nvPr>
            <p:ph idx="1" type="body"/>
          </p:nvPr>
        </p:nvSpPr>
        <p:spPr>
          <a:xfrm>
            <a:off x="914402" y="1196976"/>
            <a:ext cx="10363200" cy="4983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solidFill>
                  <a:schemeClr val="dk1"/>
                </a:solidFill>
                <a:highlight>
                  <a:srgbClr val="FFFFFF"/>
                </a:highlight>
                <a:latin typeface="Arial"/>
                <a:ea typeface="Arial"/>
                <a:cs typeface="Arial"/>
                <a:sym typeface="Arial"/>
              </a:rPr>
              <a:t>4. </a:t>
            </a:r>
            <a:r>
              <a:rPr b="1" lang="en-US" sz="2000">
                <a:solidFill>
                  <a:schemeClr val="dk1"/>
                </a:solidFill>
                <a:highlight>
                  <a:srgbClr val="FFFFFF"/>
                </a:highlight>
                <a:latin typeface="Arial"/>
                <a:ea typeface="Arial"/>
                <a:cs typeface="Arial"/>
                <a:sym typeface="Arial"/>
              </a:rPr>
              <a:t>Managing Missing Data: </a:t>
            </a:r>
            <a:r>
              <a:rPr lang="en-US" sz="2000">
                <a:solidFill>
                  <a:schemeClr val="dk1"/>
                </a:solidFill>
                <a:highlight>
                  <a:srgbClr val="FFFFFF"/>
                </a:highlight>
                <a:latin typeface="Arial"/>
                <a:ea typeface="Arial"/>
                <a:cs typeface="Arial"/>
                <a:sym typeface="Arial"/>
              </a:rPr>
              <a:t>The dataset's integrity was maintained by imputed missing values using the median of each column, providing a robust depiction of central trends and resistance to outliers.</a:t>
            </a:r>
            <a:endParaRPr sz="20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0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US" sz="2000">
                <a:solidFill>
                  <a:schemeClr val="dk1"/>
                </a:solidFill>
                <a:highlight>
                  <a:srgbClr val="FFFFFF"/>
                </a:highlight>
                <a:latin typeface="Arial"/>
                <a:ea typeface="Arial"/>
                <a:cs typeface="Arial"/>
                <a:sym typeface="Arial"/>
              </a:rPr>
              <a:t>5.  </a:t>
            </a:r>
            <a:r>
              <a:rPr b="1" lang="en-US" sz="2000">
                <a:solidFill>
                  <a:schemeClr val="dk1"/>
                </a:solidFill>
                <a:highlight>
                  <a:srgbClr val="FFFFFF"/>
                </a:highlight>
                <a:latin typeface="Arial"/>
                <a:ea typeface="Arial"/>
                <a:cs typeface="Arial"/>
                <a:sym typeface="Arial"/>
              </a:rPr>
              <a:t>Outlier Detection and Removal:</a:t>
            </a:r>
            <a:r>
              <a:rPr lang="en-US" sz="2000">
                <a:solidFill>
                  <a:schemeClr val="dk1"/>
                </a:solidFill>
                <a:highlight>
                  <a:srgbClr val="FFFFFF"/>
                </a:highlight>
                <a:latin typeface="Arial"/>
                <a:ea typeface="Arial"/>
                <a:cs typeface="Arial"/>
                <a:sym typeface="Arial"/>
              </a:rPr>
              <a:t> Outliers in medical variables like Cholesterol, Triglycerides, Systolic, and Diastolic Blood Pressure were identified and removed using the Interquartile Range method, ensuring normal distribution and usable data for model training.</a:t>
            </a:r>
            <a:endParaRPr sz="2000">
              <a:solidFill>
                <a:schemeClr val="dk1"/>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